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368" r:id="rId2"/>
    <p:sldId id="367" r:id="rId3"/>
    <p:sldId id="259" r:id="rId4"/>
    <p:sldId id="295" r:id="rId5"/>
    <p:sldId id="264" r:id="rId6"/>
    <p:sldId id="265" r:id="rId7"/>
    <p:sldId id="273" r:id="rId8"/>
    <p:sldId id="274" r:id="rId9"/>
    <p:sldId id="371" r:id="rId10"/>
    <p:sldId id="270" r:id="rId11"/>
    <p:sldId id="372" r:id="rId12"/>
    <p:sldId id="338" r:id="rId13"/>
    <p:sldId id="337" r:id="rId14"/>
    <p:sldId id="341" r:id="rId15"/>
    <p:sldId id="343" r:id="rId16"/>
    <p:sldId id="370" r:id="rId17"/>
    <p:sldId id="346" r:id="rId18"/>
    <p:sldId id="374" r:id="rId19"/>
    <p:sldId id="347" r:id="rId20"/>
    <p:sldId id="349" r:id="rId21"/>
    <p:sldId id="388" r:id="rId22"/>
    <p:sldId id="385" r:id="rId23"/>
    <p:sldId id="382" r:id="rId24"/>
    <p:sldId id="356" r:id="rId25"/>
    <p:sldId id="352" r:id="rId26"/>
    <p:sldId id="357" r:id="rId27"/>
    <p:sldId id="380" r:id="rId28"/>
    <p:sldId id="384" r:id="rId29"/>
    <p:sldId id="383" r:id="rId30"/>
    <p:sldId id="386" r:id="rId31"/>
    <p:sldId id="387"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15F"/>
    <a:srgbClr val="3196EE"/>
    <a:srgbClr val="F40C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14" autoAdjust="0"/>
    <p:restoredTop sz="58095"/>
  </p:normalViewPr>
  <p:slideViewPr>
    <p:cSldViewPr snapToGrid="0">
      <p:cViewPr varScale="1">
        <p:scale>
          <a:sx n="71" d="100"/>
          <a:sy n="71" d="100"/>
        </p:scale>
        <p:origin x="2096" y="176"/>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25FA27-259F-4054-909B-3D6D4FEE735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5A53D33-DD83-46F6-AEB3-2B02D873A9FE}">
      <dgm:prSet/>
      <dgm:spPr/>
      <dgm:t>
        <a:bodyPr/>
        <a:lstStyle/>
        <a:p>
          <a:r>
            <a:rPr lang="en-US"/>
            <a:t>Mount </a:t>
          </a:r>
        </a:p>
      </dgm:t>
    </dgm:pt>
    <dgm:pt modelId="{8A868F00-1707-4672-B1F9-6164C9667E77}" type="parTrans" cxnId="{F031DBEF-8DBE-45A8-B83F-639608458363}">
      <dgm:prSet/>
      <dgm:spPr/>
      <dgm:t>
        <a:bodyPr/>
        <a:lstStyle/>
        <a:p>
          <a:endParaRPr lang="en-US"/>
        </a:p>
      </dgm:t>
    </dgm:pt>
    <dgm:pt modelId="{6F0651AB-341A-410E-A1F9-4D0D6F0B76D8}" type="sibTrans" cxnId="{F031DBEF-8DBE-45A8-B83F-639608458363}">
      <dgm:prSet/>
      <dgm:spPr/>
      <dgm:t>
        <a:bodyPr/>
        <a:lstStyle/>
        <a:p>
          <a:endParaRPr lang="en-US"/>
        </a:p>
      </dgm:t>
    </dgm:pt>
    <dgm:pt modelId="{3A373E1E-F25B-4F3A-8B40-966D37EF898A}">
      <dgm:prSet custT="1"/>
      <dgm:spPr/>
      <dgm:t>
        <a:bodyPr/>
        <a:lstStyle/>
        <a:p>
          <a:r>
            <a:rPr lang="en-US" sz="1400" dirty="0"/>
            <a:t>Set of filesystem mounts visible to a process.</a:t>
          </a:r>
        </a:p>
      </dgm:t>
    </dgm:pt>
    <dgm:pt modelId="{4BC97082-F824-4970-979F-D5BC6DA60441}" type="parTrans" cxnId="{73BE1520-39E3-4715-9A85-1A33C1685A28}">
      <dgm:prSet/>
      <dgm:spPr/>
      <dgm:t>
        <a:bodyPr/>
        <a:lstStyle/>
        <a:p>
          <a:endParaRPr lang="en-US"/>
        </a:p>
      </dgm:t>
    </dgm:pt>
    <dgm:pt modelId="{1A8264E9-455F-459F-8B1C-606CAE51A400}" type="sibTrans" cxnId="{73BE1520-39E3-4715-9A85-1A33C1685A28}">
      <dgm:prSet/>
      <dgm:spPr/>
      <dgm:t>
        <a:bodyPr/>
        <a:lstStyle/>
        <a:p>
          <a:endParaRPr lang="en-US"/>
        </a:p>
      </dgm:t>
    </dgm:pt>
    <dgm:pt modelId="{53635C54-384F-4CAD-A486-C644D804AED2}">
      <dgm:prSet/>
      <dgm:spPr/>
      <dgm:t>
        <a:bodyPr/>
        <a:lstStyle/>
        <a:p>
          <a:r>
            <a:rPr lang="en-US"/>
            <a:t>Process ID </a:t>
          </a:r>
        </a:p>
      </dgm:t>
    </dgm:pt>
    <dgm:pt modelId="{502AE04A-D11D-491B-BA0E-F9D918A68ED0}" type="parTrans" cxnId="{CE805107-E2E6-4D82-AC10-A0C6FF822896}">
      <dgm:prSet/>
      <dgm:spPr/>
      <dgm:t>
        <a:bodyPr/>
        <a:lstStyle/>
        <a:p>
          <a:endParaRPr lang="en-US"/>
        </a:p>
      </dgm:t>
    </dgm:pt>
    <dgm:pt modelId="{7E84A1E4-E7B8-4590-99EE-D5212B67CA61}" type="sibTrans" cxnId="{CE805107-E2E6-4D82-AC10-A0C6FF822896}">
      <dgm:prSet/>
      <dgm:spPr/>
      <dgm:t>
        <a:bodyPr/>
        <a:lstStyle/>
        <a:p>
          <a:endParaRPr lang="en-US"/>
        </a:p>
      </dgm:t>
    </dgm:pt>
    <dgm:pt modelId="{E2B7ACAF-E1C7-4E6E-9450-5ACF1597B1E7}">
      <dgm:prSet custT="1"/>
      <dgm:spPr/>
      <dgm:t>
        <a:bodyPr/>
        <a:lstStyle/>
        <a:p>
          <a:r>
            <a:rPr lang="en-US" sz="1400" dirty="0"/>
            <a:t>Provides Process IDs from other </a:t>
          </a:r>
          <a:r>
            <a:rPr lang="en-US" sz="1400" dirty="0" err="1"/>
            <a:t>namepaces</a:t>
          </a:r>
          <a:r>
            <a:rPr lang="en-US" sz="1400" dirty="0"/>
            <a:t>.</a:t>
          </a:r>
        </a:p>
      </dgm:t>
    </dgm:pt>
    <dgm:pt modelId="{D1516296-C796-41D4-9065-85863502CCD4}" type="parTrans" cxnId="{59821C4E-922E-42C0-86EF-5B5951D6707C}">
      <dgm:prSet/>
      <dgm:spPr/>
      <dgm:t>
        <a:bodyPr/>
        <a:lstStyle/>
        <a:p>
          <a:endParaRPr lang="en-US"/>
        </a:p>
      </dgm:t>
    </dgm:pt>
    <dgm:pt modelId="{43DDF4DF-5DE3-46E2-B369-9C126593C0A8}" type="sibTrans" cxnId="{59821C4E-922E-42C0-86EF-5B5951D6707C}">
      <dgm:prSet/>
      <dgm:spPr/>
      <dgm:t>
        <a:bodyPr/>
        <a:lstStyle/>
        <a:p>
          <a:endParaRPr lang="en-US"/>
        </a:p>
      </dgm:t>
    </dgm:pt>
    <dgm:pt modelId="{A5195CA1-EE26-4DAE-994F-CB4F87EA17B7}">
      <dgm:prSet/>
      <dgm:spPr/>
      <dgm:t>
        <a:bodyPr/>
        <a:lstStyle/>
        <a:p>
          <a:r>
            <a:rPr lang="en-US"/>
            <a:t>Network</a:t>
          </a:r>
        </a:p>
      </dgm:t>
    </dgm:pt>
    <dgm:pt modelId="{A505E32E-1FF8-4404-BC28-CC44649C557F}" type="parTrans" cxnId="{2710EA1B-CB20-4AF1-A47A-ECB359399EDF}">
      <dgm:prSet/>
      <dgm:spPr/>
      <dgm:t>
        <a:bodyPr/>
        <a:lstStyle/>
        <a:p>
          <a:endParaRPr lang="en-US"/>
        </a:p>
      </dgm:t>
    </dgm:pt>
    <dgm:pt modelId="{FA0B8084-0C20-438C-AF58-A4F75B5BE9C7}" type="sibTrans" cxnId="{2710EA1B-CB20-4AF1-A47A-ECB359399EDF}">
      <dgm:prSet/>
      <dgm:spPr/>
      <dgm:t>
        <a:bodyPr/>
        <a:lstStyle/>
        <a:p>
          <a:endParaRPr lang="en-US"/>
        </a:p>
      </dgm:t>
    </dgm:pt>
    <dgm:pt modelId="{C9F46A1A-FA1A-4606-B3C2-4A2BB672D2D8}">
      <dgm:prSet custT="1"/>
      <dgm:spPr/>
      <dgm:t>
        <a:bodyPr/>
        <a:lstStyle/>
        <a:p>
          <a:r>
            <a:rPr lang="en-GB" sz="1400" dirty="0"/>
            <a:t>Virtualizes network stack. Each network interface (physical or virtual) is present in exactly 1 namespace. </a:t>
          </a:r>
          <a:endParaRPr lang="en-US" sz="1400" dirty="0"/>
        </a:p>
      </dgm:t>
    </dgm:pt>
    <dgm:pt modelId="{6575C8B1-D5B3-4266-A9E8-13F8002E10FD}" type="parTrans" cxnId="{8362BAA5-6B19-4EB3-8663-5927A28072EC}">
      <dgm:prSet/>
      <dgm:spPr/>
      <dgm:t>
        <a:bodyPr/>
        <a:lstStyle/>
        <a:p>
          <a:endParaRPr lang="en-US"/>
        </a:p>
      </dgm:t>
    </dgm:pt>
    <dgm:pt modelId="{6C6E382F-16E1-45DF-B1AE-BCE847C2E17B}" type="sibTrans" cxnId="{8362BAA5-6B19-4EB3-8663-5927A28072EC}">
      <dgm:prSet/>
      <dgm:spPr/>
      <dgm:t>
        <a:bodyPr/>
        <a:lstStyle/>
        <a:p>
          <a:endParaRPr lang="en-US"/>
        </a:p>
      </dgm:t>
    </dgm:pt>
    <dgm:pt modelId="{C8BA9C90-63C0-4A0F-BD9F-E2CD2D3F1D55}">
      <dgm:prSet/>
      <dgm:spPr/>
      <dgm:t>
        <a:bodyPr/>
        <a:lstStyle/>
        <a:p>
          <a:r>
            <a:rPr lang="en-GB"/>
            <a:t>Interprocess Communication</a:t>
          </a:r>
          <a:endParaRPr lang="en-US"/>
        </a:p>
      </dgm:t>
    </dgm:pt>
    <dgm:pt modelId="{8380C2ED-D02E-4D34-B251-19AC63395B81}" type="parTrans" cxnId="{ED086099-0A67-420D-B75D-C1B1D23747D2}">
      <dgm:prSet/>
      <dgm:spPr/>
      <dgm:t>
        <a:bodyPr/>
        <a:lstStyle/>
        <a:p>
          <a:endParaRPr lang="en-US"/>
        </a:p>
      </dgm:t>
    </dgm:pt>
    <dgm:pt modelId="{7640DA74-0E6E-4FCE-A2FA-A3440103CC23}" type="sibTrans" cxnId="{ED086099-0A67-420D-B75D-C1B1D23747D2}">
      <dgm:prSet/>
      <dgm:spPr/>
      <dgm:t>
        <a:bodyPr/>
        <a:lstStyle/>
        <a:p>
          <a:endParaRPr lang="en-US"/>
        </a:p>
      </dgm:t>
    </dgm:pt>
    <dgm:pt modelId="{25F80A24-4372-451A-9002-36FA6271BACE}">
      <dgm:prSet custT="1"/>
      <dgm:spPr/>
      <dgm:t>
        <a:bodyPr/>
        <a:lstStyle/>
        <a:p>
          <a:r>
            <a:rPr lang="en-GB" sz="1400" dirty="0"/>
            <a:t>Prevents processes in different IPC namespaces from forming SHM functions.</a:t>
          </a:r>
          <a:endParaRPr lang="en-US" sz="1400" dirty="0"/>
        </a:p>
      </dgm:t>
    </dgm:pt>
    <dgm:pt modelId="{FDF07FE4-BB4F-4698-878E-B466DE3E3EBC}" type="parTrans" cxnId="{59C9CDC2-88A7-4208-8B1C-E97B9CC171D1}">
      <dgm:prSet/>
      <dgm:spPr/>
      <dgm:t>
        <a:bodyPr/>
        <a:lstStyle/>
        <a:p>
          <a:endParaRPr lang="en-US"/>
        </a:p>
      </dgm:t>
    </dgm:pt>
    <dgm:pt modelId="{FEB143F2-6787-4837-968E-CAEEED7FC5FD}" type="sibTrans" cxnId="{59C9CDC2-88A7-4208-8B1C-E97B9CC171D1}">
      <dgm:prSet/>
      <dgm:spPr/>
      <dgm:t>
        <a:bodyPr/>
        <a:lstStyle/>
        <a:p>
          <a:endParaRPr lang="en-US"/>
        </a:p>
      </dgm:t>
    </dgm:pt>
    <dgm:pt modelId="{E9BB4583-98F0-4AA8-B478-ECDE9E64778A}">
      <dgm:prSet/>
      <dgm:spPr/>
      <dgm:t>
        <a:bodyPr/>
        <a:lstStyle/>
        <a:p>
          <a:r>
            <a:rPr lang="en-GB"/>
            <a:t>UNIX Times-Sharing</a:t>
          </a:r>
          <a:endParaRPr lang="en-US"/>
        </a:p>
      </dgm:t>
    </dgm:pt>
    <dgm:pt modelId="{49AAEB29-2E89-409E-A54C-B5D9AD352E13}" type="parTrans" cxnId="{A4079463-1E8D-4F6A-AC94-47BBA6D2B175}">
      <dgm:prSet/>
      <dgm:spPr/>
      <dgm:t>
        <a:bodyPr/>
        <a:lstStyle/>
        <a:p>
          <a:endParaRPr lang="en-US"/>
        </a:p>
      </dgm:t>
    </dgm:pt>
    <dgm:pt modelId="{FC03616E-D76E-4022-981D-62D73C898D50}" type="sibTrans" cxnId="{A4079463-1E8D-4F6A-AC94-47BBA6D2B175}">
      <dgm:prSet/>
      <dgm:spPr/>
      <dgm:t>
        <a:bodyPr/>
        <a:lstStyle/>
        <a:p>
          <a:endParaRPr lang="en-US"/>
        </a:p>
      </dgm:t>
    </dgm:pt>
    <dgm:pt modelId="{86D81245-53AD-4423-8324-35563491A96E}">
      <dgm:prSet custT="1"/>
      <dgm:spPr/>
      <dgm:t>
        <a:bodyPr/>
        <a:lstStyle/>
        <a:p>
          <a:r>
            <a:rPr lang="en-GB" sz="1400" dirty="0"/>
            <a:t>Allows a system to have different host and domain names for various processes.</a:t>
          </a:r>
          <a:endParaRPr lang="en-US" sz="1400" dirty="0"/>
        </a:p>
      </dgm:t>
    </dgm:pt>
    <dgm:pt modelId="{2A9FE640-A990-46D6-9141-CFFC2BF097F0}" type="parTrans" cxnId="{A27C7EA4-2027-463E-BB3A-CF9EE5891201}">
      <dgm:prSet/>
      <dgm:spPr/>
      <dgm:t>
        <a:bodyPr/>
        <a:lstStyle/>
        <a:p>
          <a:endParaRPr lang="en-US"/>
        </a:p>
      </dgm:t>
    </dgm:pt>
    <dgm:pt modelId="{B6803490-BC38-45CF-8F39-EB22DAD9952E}" type="sibTrans" cxnId="{A27C7EA4-2027-463E-BB3A-CF9EE5891201}">
      <dgm:prSet/>
      <dgm:spPr/>
      <dgm:t>
        <a:bodyPr/>
        <a:lstStyle/>
        <a:p>
          <a:endParaRPr lang="en-US"/>
        </a:p>
      </dgm:t>
    </dgm:pt>
    <dgm:pt modelId="{8FE10698-1EF2-44EF-9104-A178E66B8A9E}">
      <dgm:prSet/>
      <dgm:spPr/>
      <dgm:t>
        <a:bodyPr/>
        <a:lstStyle/>
        <a:p>
          <a:r>
            <a:rPr lang="en-GB"/>
            <a:t>User namespace</a:t>
          </a:r>
          <a:endParaRPr lang="en-US"/>
        </a:p>
      </dgm:t>
    </dgm:pt>
    <dgm:pt modelId="{41027EE3-364C-4C7E-A3D9-9765D6FF539D}" type="parTrans" cxnId="{0E8D3A78-BD52-48AF-8514-BA1750347775}">
      <dgm:prSet/>
      <dgm:spPr/>
      <dgm:t>
        <a:bodyPr/>
        <a:lstStyle/>
        <a:p>
          <a:endParaRPr lang="en-US"/>
        </a:p>
      </dgm:t>
    </dgm:pt>
    <dgm:pt modelId="{B1128AB3-4F98-4F13-87D7-AAE5499BB78A}" type="sibTrans" cxnId="{0E8D3A78-BD52-48AF-8514-BA1750347775}">
      <dgm:prSet/>
      <dgm:spPr/>
      <dgm:t>
        <a:bodyPr/>
        <a:lstStyle/>
        <a:p>
          <a:endParaRPr lang="en-US"/>
        </a:p>
      </dgm:t>
    </dgm:pt>
    <dgm:pt modelId="{D715411D-1425-4F68-9822-B09A90C13EB0}">
      <dgm:prSet custT="1"/>
      <dgm:spPr/>
      <dgm:t>
        <a:bodyPr/>
        <a:lstStyle/>
        <a:p>
          <a:r>
            <a:rPr lang="en-GB" sz="1400" dirty="0"/>
            <a:t>A user namespace allows a process (that is unprivileged outside the namespace) to have root privileges while at the same time limiting the scope of that privilege to the namespace.</a:t>
          </a:r>
          <a:endParaRPr lang="en-US" sz="1400" dirty="0"/>
        </a:p>
      </dgm:t>
    </dgm:pt>
    <dgm:pt modelId="{B7FEDD69-CC03-4462-8585-2EF0CB6F606F}" type="parTrans" cxnId="{727F4935-C168-49F3-A832-A6BD6FC64665}">
      <dgm:prSet/>
      <dgm:spPr/>
      <dgm:t>
        <a:bodyPr/>
        <a:lstStyle/>
        <a:p>
          <a:endParaRPr lang="en-US"/>
        </a:p>
      </dgm:t>
    </dgm:pt>
    <dgm:pt modelId="{C1969F8E-70D5-45CF-B209-B71DCFCB4826}" type="sibTrans" cxnId="{727F4935-C168-49F3-A832-A6BD6FC64665}">
      <dgm:prSet/>
      <dgm:spPr/>
      <dgm:t>
        <a:bodyPr/>
        <a:lstStyle/>
        <a:p>
          <a:endParaRPr lang="en-US"/>
        </a:p>
      </dgm:t>
    </dgm:pt>
    <dgm:pt modelId="{C63F8372-62C6-4DDD-B6CB-17E29B0402DB}">
      <dgm:prSet/>
      <dgm:spPr/>
      <dgm:t>
        <a:bodyPr/>
        <a:lstStyle/>
        <a:p>
          <a:r>
            <a:rPr lang="en-GB"/>
            <a:t>Control group (cgroups)</a:t>
          </a:r>
          <a:endParaRPr lang="en-US"/>
        </a:p>
      </dgm:t>
    </dgm:pt>
    <dgm:pt modelId="{C7AF8879-CD7A-42E7-816D-59A18822DE64}" type="parTrans" cxnId="{414421FF-3DA0-4017-9BC3-A0AD12F2F219}">
      <dgm:prSet/>
      <dgm:spPr/>
      <dgm:t>
        <a:bodyPr/>
        <a:lstStyle/>
        <a:p>
          <a:endParaRPr lang="en-US"/>
        </a:p>
      </dgm:t>
    </dgm:pt>
    <dgm:pt modelId="{AD01F151-1D7A-409C-8734-02BD39B213FA}" type="sibTrans" cxnId="{414421FF-3DA0-4017-9BC3-A0AD12F2F219}">
      <dgm:prSet/>
      <dgm:spPr/>
      <dgm:t>
        <a:bodyPr/>
        <a:lstStyle/>
        <a:p>
          <a:endParaRPr lang="en-US"/>
        </a:p>
      </dgm:t>
    </dgm:pt>
    <dgm:pt modelId="{B1078DB1-24B7-4343-8BDB-398DB0449CAC}">
      <dgm:prSet custT="1"/>
      <dgm:spPr/>
      <dgm:t>
        <a:bodyPr/>
        <a:lstStyle/>
        <a:p>
          <a:r>
            <a:rPr lang="en-GB" sz="1400" dirty="0"/>
            <a:t>Limits, accounts for, and isolates the resource usage of a collection of processes.</a:t>
          </a:r>
          <a:endParaRPr lang="en-US" sz="1400" dirty="0"/>
        </a:p>
      </dgm:t>
    </dgm:pt>
    <dgm:pt modelId="{7A9807AB-A87A-4105-B67C-D1E9E106D4B0}" type="parTrans" cxnId="{B3F6391D-4499-41B0-B199-A6ED975413CC}">
      <dgm:prSet/>
      <dgm:spPr/>
      <dgm:t>
        <a:bodyPr/>
        <a:lstStyle/>
        <a:p>
          <a:endParaRPr lang="en-US"/>
        </a:p>
      </dgm:t>
    </dgm:pt>
    <dgm:pt modelId="{0C7FFA46-AA03-46FE-A8A8-806EDB1930D8}" type="sibTrans" cxnId="{B3F6391D-4499-41B0-B199-A6ED975413CC}">
      <dgm:prSet/>
      <dgm:spPr/>
      <dgm:t>
        <a:bodyPr/>
        <a:lstStyle/>
        <a:p>
          <a:endParaRPr lang="en-US"/>
        </a:p>
      </dgm:t>
    </dgm:pt>
    <dgm:pt modelId="{7A4A16B8-E2F5-43F7-9E56-58735F730C14}">
      <dgm:prSet/>
      <dgm:spPr/>
      <dgm:t>
        <a:bodyPr/>
        <a:lstStyle/>
        <a:p>
          <a:r>
            <a:rPr lang="en-US"/>
            <a:t>Time </a:t>
          </a:r>
        </a:p>
      </dgm:t>
    </dgm:pt>
    <dgm:pt modelId="{09AC0535-30D2-4B4E-8260-F85161B45674}" type="parTrans" cxnId="{E106BC23-0629-443B-A477-D0ABF3FF6BCE}">
      <dgm:prSet/>
      <dgm:spPr/>
      <dgm:t>
        <a:bodyPr/>
        <a:lstStyle/>
        <a:p>
          <a:endParaRPr lang="en-US"/>
        </a:p>
      </dgm:t>
    </dgm:pt>
    <dgm:pt modelId="{E0B0F43F-40BB-4658-B725-864BFD476FD8}" type="sibTrans" cxnId="{E106BC23-0629-443B-A477-D0ABF3FF6BCE}">
      <dgm:prSet/>
      <dgm:spPr/>
      <dgm:t>
        <a:bodyPr/>
        <a:lstStyle/>
        <a:p>
          <a:endParaRPr lang="en-US"/>
        </a:p>
      </dgm:t>
    </dgm:pt>
    <dgm:pt modelId="{2DB29BD9-48A8-4EA7-8064-34366A9A9E61}">
      <dgm:prSet custT="1"/>
      <dgm:spPr/>
      <dgm:t>
        <a:bodyPr/>
        <a:lstStyle/>
        <a:p>
          <a:r>
            <a:rPr lang="en-GB" sz="1400" dirty="0"/>
            <a:t>Allows for per-namespace offsets to the system monotonic and boot-time clocks. Allowing the date/time to be changed within a container, e.g. for adjusting following restoration from a checkpoint/snapshot.</a:t>
          </a:r>
          <a:endParaRPr lang="en-US" sz="1400" dirty="0"/>
        </a:p>
      </dgm:t>
    </dgm:pt>
    <dgm:pt modelId="{0022AB53-94C8-4B22-965A-BE60EEF57BD8}" type="parTrans" cxnId="{70F3ACCB-6DC1-46A4-9657-EE359047154E}">
      <dgm:prSet/>
      <dgm:spPr/>
      <dgm:t>
        <a:bodyPr/>
        <a:lstStyle/>
        <a:p>
          <a:endParaRPr lang="en-US"/>
        </a:p>
      </dgm:t>
    </dgm:pt>
    <dgm:pt modelId="{07F1181B-C07E-4BAD-A1D0-45E2EA1A66F2}" type="sibTrans" cxnId="{70F3ACCB-6DC1-46A4-9657-EE359047154E}">
      <dgm:prSet/>
      <dgm:spPr/>
      <dgm:t>
        <a:bodyPr/>
        <a:lstStyle/>
        <a:p>
          <a:endParaRPr lang="en-US"/>
        </a:p>
      </dgm:t>
    </dgm:pt>
    <dgm:pt modelId="{5DD562DE-7F13-9749-BBB1-10D70B67DF21}" type="pres">
      <dgm:prSet presAssocID="{F425FA27-259F-4054-909B-3D6D4FEE735E}" presName="linear" presStyleCnt="0">
        <dgm:presLayoutVars>
          <dgm:animLvl val="lvl"/>
          <dgm:resizeHandles val="exact"/>
        </dgm:presLayoutVars>
      </dgm:prSet>
      <dgm:spPr/>
    </dgm:pt>
    <dgm:pt modelId="{7BBDF897-95C0-D840-A635-C276B0351095}" type="pres">
      <dgm:prSet presAssocID="{15A53D33-DD83-46F6-AEB3-2B02D873A9FE}" presName="parentText" presStyleLbl="node1" presStyleIdx="0" presStyleCnt="8">
        <dgm:presLayoutVars>
          <dgm:chMax val="0"/>
          <dgm:bulletEnabled val="1"/>
        </dgm:presLayoutVars>
      </dgm:prSet>
      <dgm:spPr/>
    </dgm:pt>
    <dgm:pt modelId="{664DE24A-ED90-9544-AE8B-3AEAF34DA1E2}" type="pres">
      <dgm:prSet presAssocID="{15A53D33-DD83-46F6-AEB3-2B02D873A9FE}" presName="childText" presStyleLbl="revTx" presStyleIdx="0" presStyleCnt="8">
        <dgm:presLayoutVars>
          <dgm:bulletEnabled val="1"/>
        </dgm:presLayoutVars>
      </dgm:prSet>
      <dgm:spPr/>
    </dgm:pt>
    <dgm:pt modelId="{395B0B3B-04D6-F245-A935-F80C34782F93}" type="pres">
      <dgm:prSet presAssocID="{53635C54-384F-4CAD-A486-C644D804AED2}" presName="parentText" presStyleLbl="node1" presStyleIdx="1" presStyleCnt="8">
        <dgm:presLayoutVars>
          <dgm:chMax val="0"/>
          <dgm:bulletEnabled val="1"/>
        </dgm:presLayoutVars>
      </dgm:prSet>
      <dgm:spPr/>
    </dgm:pt>
    <dgm:pt modelId="{A792BEF0-1470-BE40-98A5-83C3611F5531}" type="pres">
      <dgm:prSet presAssocID="{53635C54-384F-4CAD-A486-C644D804AED2}" presName="childText" presStyleLbl="revTx" presStyleIdx="1" presStyleCnt="8">
        <dgm:presLayoutVars>
          <dgm:bulletEnabled val="1"/>
        </dgm:presLayoutVars>
      </dgm:prSet>
      <dgm:spPr/>
    </dgm:pt>
    <dgm:pt modelId="{67AA2AA1-A15C-4844-AF17-FC4EABB2D3D9}" type="pres">
      <dgm:prSet presAssocID="{A5195CA1-EE26-4DAE-994F-CB4F87EA17B7}" presName="parentText" presStyleLbl="node1" presStyleIdx="2" presStyleCnt="8">
        <dgm:presLayoutVars>
          <dgm:chMax val="0"/>
          <dgm:bulletEnabled val="1"/>
        </dgm:presLayoutVars>
      </dgm:prSet>
      <dgm:spPr/>
    </dgm:pt>
    <dgm:pt modelId="{48CF6BE9-3065-F44D-9D13-512830561CA9}" type="pres">
      <dgm:prSet presAssocID="{A5195CA1-EE26-4DAE-994F-CB4F87EA17B7}" presName="childText" presStyleLbl="revTx" presStyleIdx="2" presStyleCnt="8">
        <dgm:presLayoutVars>
          <dgm:bulletEnabled val="1"/>
        </dgm:presLayoutVars>
      </dgm:prSet>
      <dgm:spPr/>
    </dgm:pt>
    <dgm:pt modelId="{6CA037A7-64A5-F24F-AB45-7EA8C4EBD54A}" type="pres">
      <dgm:prSet presAssocID="{C8BA9C90-63C0-4A0F-BD9F-E2CD2D3F1D55}" presName="parentText" presStyleLbl="node1" presStyleIdx="3" presStyleCnt="8">
        <dgm:presLayoutVars>
          <dgm:chMax val="0"/>
          <dgm:bulletEnabled val="1"/>
        </dgm:presLayoutVars>
      </dgm:prSet>
      <dgm:spPr/>
    </dgm:pt>
    <dgm:pt modelId="{6932BEAF-3053-7244-B189-32C5502B982A}" type="pres">
      <dgm:prSet presAssocID="{C8BA9C90-63C0-4A0F-BD9F-E2CD2D3F1D55}" presName="childText" presStyleLbl="revTx" presStyleIdx="3" presStyleCnt="8">
        <dgm:presLayoutVars>
          <dgm:bulletEnabled val="1"/>
        </dgm:presLayoutVars>
      </dgm:prSet>
      <dgm:spPr/>
    </dgm:pt>
    <dgm:pt modelId="{B057BD57-4327-374F-9B94-BB3257A5DC74}" type="pres">
      <dgm:prSet presAssocID="{E9BB4583-98F0-4AA8-B478-ECDE9E64778A}" presName="parentText" presStyleLbl="node1" presStyleIdx="4" presStyleCnt="8">
        <dgm:presLayoutVars>
          <dgm:chMax val="0"/>
          <dgm:bulletEnabled val="1"/>
        </dgm:presLayoutVars>
      </dgm:prSet>
      <dgm:spPr/>
    </dgm:pt>
    <dgm:pt modelId="{85E3F727-8E7C-764A-9D49-7210C9E01CC8}" type="pres">
      <dgm:prSet presAssocID="{E9BB4583-98F0-4AA8-B478-ECDE9E64778A}" presName="childText" presStyleLbl="revTx" presStyleIdx="4" presStyleCnt="8">
        <dgm:presLayoutVars>
          <dgm:bulletEnabled val="1"/>
        </dgm:presLayoutVars>
      </dgm:prSet>
      <dgm:spPr/>
    </dgm:pt>
    <dgm:pt modelId="{135B461D-F708-2C40-9884-3F6562B4A7D3}" type="pres">
      <dgm:prSet presAssocID="{8FE10698-1EF2-44EF-9104-A178E66B8A9E}" presName="parentText" presStyleLbl="node1" presStyleIdx="5" presStyleCnt="8">
        <dgm:presLayoutVars>
          <dgm:chMax val="0"/>
          <dgm:bulletEnabled val="1"/>
        </dgm:presLayoutVars>
      </dgm:prSet>
      <dgm:spPr/>
    </dgm:pt>
    <dgm:pt modelId="{4DF68854-DC33-FB43-8376-EBE47B4B2519}" type="pres">
      <dgm:prSet presAssocID="{8FE10698-1EF2-44EF-9104-A178E66B8A9E}" presName="childText" presStyleLbl="revTx" presStyleIdx="5" presStyleCnt="8">
        <dgm:presLayoutVars>
          <dgm:bulletEnabled val="1"/>
        </dgm:presLayoutVars>
      </dgm:prSet>
      <dgm:spPr/>
    </dgm:pt>
    <dgm:pt modelId="{F2396708-C3F0-5C4A-9A2A-7A1BC5B2A7BB}" type="pres">
      <dgm:prSet presAssocID="{C63F8372-62C6-4DDD-B6CB-17E29B0402DB}" presName="parentText" presStyleLbl="node1" presStyleIdx="6" presStyleCnt="8">
        <dgm:presLayoutVars>
          <dgm:chMax val="0"/>
          <dgm:bulletEnabled val="1"/>
        </dgm:presLayoutVars>
      </dgm:prSet>
      <dgm:spPr/>
    </dgm:pt>
    <dgm:pt modelId="{A3330BD6-FFC8-FD48-A4A7-B2FAA2F782FD}" type="pres">
      <dgm:prSet presAssocID="{C63F8372-62C6-4DDD-B6CB-17E29B0402DB}" presName="childText" presStyleLbl="revTx" presStyleIdx="6" presStyleCnt="8">
        <dgm:presLayoutVars>
          <dgm:bulletEnabled val="1"/>
        </dgm:presLayoutVars>
      </dgm:prSet>
      <dgm:spPr/>
    </dgm:pt>
    <dgm:pt modelId="{D17FFDB0-DF21-D34C-AD1F-43F51B9CACDB}" type="pres">
      <dgm:prSet presAssocID="{7A4A16B8-E2F5-43F7-9E56-58735F730C14}" presName="parentText" presStyleLbl="node1" presStyleIdx="7" presStyleCnt="8">
        <dgm:presLayoutVars>
          <dgm:chMax val="0"/>
          <dgm:bulletEnabled val="1"/>
        </dgm:presLayoutVars>
      </dgm:prSet>
      <dgm:spPr/>
    </dgm:pt>
    <dgm:pt modelId="{A8085E15-3744-C449-A1CC-E46B654CE5CE}" type="pres">
      <dgm:prSet presAssocID="{7A4A16B8-E2F5-43F7-9E56-58735F730C14}" presName="childText" presStyleLbl="revTx" presStyleIdx="7" presStyleCnt="8">
        <dgm:presLayoutVars>
          <dgm:bulletEnabled val="1"/>
        </dgm:presLayoutVars>
      </dgm:prSet>
      <dgm:spPr/>
    </dgm:pt>
  </dgm:ptLst>
  <dgm:cxnLst>
    <dgm:cxn modelId="{CE805107-E2E6-4D82-AC10-A0C6FF822896}" srcId="{F425FA27-259F-4054-909B-3D6D4FEE735E}" destId="{53635C54-384F-4CAD-A486-C644D804AED2}" srcOrd="1" destOrd="0" parTransId="{502AE04A-D11D-491B-BA0E-F9D918A68ED0}" sibTransId="{7E84A1E4-E7B8-4590-99EE-D5212B67CA61}"/>
    <dgm:cxn modelId="{2ED3A518-D164-4E40-8929-B3EE94444C9F}" type="presOf" srcId="{86D81245-53AD-4423-8324-35563491A96E}" destId="{85E3F727-8E7C-764A-9D49-7210C9E01CC8}" srcOrd="0" destOrd="0" presId="urn:microsoft.com/office/officeart/2005/8/layout/vList2"/>
    <dgm:cxn modelId="{2710EA1B-CB20-4AF1-A47A-ECB359399EDF}" srcId="{F425FA27-259F-4054-909B-3D6D4FEE735E}" destId="{A5195CA1-EE26-4DAE-994F-CB4F87EA17B7}" srcOrd="2" destOrd="0" parTransId="{A505E32E-1FF8-4404-BC28-CC44649C557F}" sibTransId="{FA0B8084-0C20-438C-AF58-A4F75B5BE9C7}"/>
    <dgm:cxn modelId="{B3F6391D-4499-41B0-B199-A6ED975413CC}" srcId="{C63F8372-62C6-4DDD-B6CB-17E29B0402DB}" destId="{B1078DB1-24B7-4343-8BDB-398DB0449CAC}" srcOrd="0" destOrd="0" parTransId="{7A9807AB-A87A-4105-B67C-D1E9E106D4B0}" sibTransId="{0C7FFA46-AA03-46FE-A8A8-806EDB1930D8}"/>
    <dgm:cxn modelId="{36B1341F-61F2-A845-9034-910753C3BEB1}" type="presOf" srcId="{E2B7ACAF-E1C7-4E6E-9450-5ACF1597B1E7}" destId="{A792BEF0-1470-BE40-98A5-83C3611F5531}" srcOrd="0" destOrd="0" presId="urn:microsoft.com/office/officeart/2005/8/layout/vList2"/>
    <dgm:cxn modelId="{73BE1520-39E3-4715-9A85-1A33C1685A28}" srcId="{15A53D33-DD83-46F6-AEB3-2B02D873A9FE}" destId="{3A373E1E-F25B-4F3A-8B40-966D37EF898A}" srcOrd="0" destOrd="0" parTransId="{4BC97082-F824-4970-979F-D5BC6DA60441}" sibTransId="{1A8264E9-455F-459F-8B1C-606CAE51A400}"/>
    <dgm:cxn modelId="{0D2D4F23-4CE4-3F41-B2C1-429B29E17E53}" type="presOf" srcId="{25F80A24-4372-451A-9002-36FA6271BACE}" destId="{6932BEAF-3053-7244-B189-32C5502B982A}" srcOrd="0" destOrd="0" presId="urn:microsoft.com/office/officeart/2005/8/layout/vList2"/>
    <dgm:cxn modelId="{E106BC23-0629-443B-A477-D0ABF3FF6BCE}" srcId="{F425FA27-259F-4054-909B-3D6D4FEE735E}" destId="{7A4A16B8-E2F5-43F7-9E56-58735F730C14}" srcOrd="7" destOrd="0" parTransId="{09AC0535-30D2-4B4E-8260-F85161B45674}" sibTransId="{E0B0F43F-40BB-4658-B725-864BFD476FD8}"/>
    <dgm:cxn modelId="{5A36A12E-0436-0A44-A105-74CF1EC788E4}" type="presOf" srcId="{D715411D-1425-4F68-9822-B09A90C13EB0}" destId="{4DF68854-DC33-FB43-8376-EBE47B4B2519}" srcOrd="0" destOrd="0" presId="urn:microsoft.com/office/officeart/2005/8/layout/vList2"/>
    <dgm:cxn modelId="{727F4935-C168-49F3-A832-A6BD6FC64665}" srcId="{8FE10698-1EF2-44EF-9104-A178E66B8A9E}" destId="{D715411D-1425-4F68-9822-B09A90C13EB0}" srcOrd="0" destOrd="0" parTransId="{B7FEDD69-CC03-4462-8585-2EF0CB6F606F}" sibTransId="{C1969F8E-70D5-45CF-B209-B71DCFCB4826}"/>
    <dgm:cxn modelId="{30335345-49E9-9145-8584-EF3EF05B30D0}" type="presOf" srcId="{3A373E1E-F25B-4F3A-8B40-966D37EF898A}" destId="{664DE24A-ED90-9544-AE8B-3AEAF34DA1E2}" srcOrd="0" destOrd="0" presId="urn:microsoft.com/office/officeart/2005/8/layout/vList2"/>
    <dgm:cxn modelId="{59821C4E-922E-42C0-86EF-5B5951D6707C}" srcId="{53635C54-384F-4CAD-A486-C644D804AED2}" destId="{E2B7ACAF-E1C7-4E6E-9450-5ACF1597B1E7}" srcOrd="0" destOrd="0" parTransId="{D1516296-C796-41D4-9065-85863502CCD4}" sibTransId="{43DDF4DF-5DE3-46E2-B369-9C126593C0A8}"/>
    <dgm:cxn modelId="{33ED1751-63AC-DC4E-B19C-9EDA97144F69}" type="presOf" srcId="{F425FA27-259F-4054-909B-3D6D4FEE735E}" destId="{5DD562DE-7F13-9749-BBB1-10D70B67DF21}" srcOrd="0" destOrd="0" presId="urn:microsoft.com/office/officeart/2005/8/layout/vList2"/>
    <dgm:cxn modelId="{A4079463-1E8D-4F6A-AC94-47BBA6D2B175}" srcId="{F425FA27-259F-4054-909B-3D6D4FEE735E}" destId="{E9BB4583-98F0-4AA8-B478-ECDE9E64778A}" srcOrd="4" destOrd="0" parTransId="{49AAEB29-2E89-409E-A54C-B5D9AD352E13}" sibTransId="{FC03616E-D76E-4022-981D-62D73C898D50}"/>
    <dgm:cxn modelId="{0E8D3A78-BD52-48AF-8514-BA1750347775}" srcId="{F425FA27-259F-4054-909B-3D6D4FEE735E}" destId="{8FE10698-1EF2-44EF-9104-A178E66B8A9E}" srcOrd="5" destOrd="0" parTransId="{41027EE3-364C-4C7E-A3D9-9765D6FF539D}" sibTransId="{B1128AB3-4F98-4F13-87D7-AAE5499BB78A}"/>
    <dgm:cxn modelId="{B9955984-3908-F947-89F6-F1D2FDC5FE59}" type="presOf" srcId="{15A53D33-DD83-46F6-AEB3-2B02D873A9FE}" destId="{7BBDF897-95C0-D840-A635-C276B0351095}" srcOrd="0" destOrd="0" presId="urn:microsoft.com/office/officeart/2005/8/layout/vList2"/>
    <dgm:cxn modelId="{ED086099-0A67-420D-B75D-C1B1D23747D2}" srcId="{F425FA27-259F-4054-909B-3D6D4FEE735E}" destId="{C8BA9C90-63C0-4A0F-BD9F-E2CD2D3F1D55}" srcOrd="3" destOrd="0" parTransId="{8380C2ED-D02E-4D34-B251-19AC63395B81}" sibTransId="{7640DA74-0E6E-4FCE-A2FA-A3440103CC23}"/>
    <dgm:cxn modelId="{2B755E9A-4686-424B-8BB6-FB74FFA86D11}" type="presOf" srcId="{E9BB4583-98F0-4AA8-B478-ECDE9E64778A}" destId="{B057BD57-4327-374F-9B94-BB3257A5DC74}" srcOrd="0" destOrd="0" presId="urn:microsoft.com/office/officeart/2005/8/layout/vList2"/>
    <dgm:cxn modelId="{413E289B-7271-3C4B-874C-CFF68BEA34A1}" type="presOf" srcId="{53635C54-384F-4CAD-A486-C644D804AED2}" destId="{395B0B3B-04D6-F245-A935-F80C34782F93}" srcOrd="0" destOrd="0" presId="urn:microsoft.com/office/officeart/2005/8/layout/vList2"/>
    <dgm:cxn modelId="{A27C7EA4-2027-463E-BB3A-CF9EE5891201}" srcId="{E9BB4583-98F0-4AA8-B478-ECDE9E64778A}" destId="{86D81245-53AD-4423-8324-35563491A96E}" srcOrd="0" destOrd="0" parTransId="{2A9FE640-A990-46D6-9141-CFFC2BF097F0}" sibTransId="{B6803490-BC38-45CF-8F39-EB22DAD9952E}"/>
    <dgm:cxn modelId="{8362BAA5-6B19-4EB3-8663-5927A28072EC}" srcId="{A5195CA1-EE26-4DAE-994F-CB4F87EA17B7}" destId="{C9F46A1A-FA1A-4606-B3C2-4A2BB672D2D8}" srcOrd="0" destOrd="0" parTransId="{6575C8B1-D5B3-4266-A9E8-13F8002E10FD}" sibTransId="{6C6E382F-16E1-45DF-B1AE-BCE847C2E17B}"/>
    <dgm:cxn modelId="{5AA617AE-5D48-8647-95CC-BEB2A8866636}" type="presOf" srcId="{A5195CA1-EE26-4DAE-994F-CB4F87EA17B7}" destId="{67AA2AA1-A15C-4844-AF17-FC4EABB2D3D9}" srcOrd="0" destOrd="0" presId="urn:microsoft.com/office/officeart/2005/8/layout/vList2"/>
    <dgm:cxn modelId="{B85773B0-6943-4E4D-B861-C3349D8F1C4D}" type="presOf" srcId="{7A4A16B8-E2F5-43F7-9E56-58735F730C14}" destId="{D17FFDB0-DF21-D34C-AD1F-43F51B9CACDB}" srcOrd="0" destOrd="0" presId="urn:microsoft.com/office/officeart/2005/8/layout/vList2"/>
    <dgm:cxn modelId="{59C9CDC2-88A7-4208-8B1C-E97B9CC171D1}" srcId="{C8BA9C90-63C0-4A0F-BD9F-E2CD2D3F1D55}" destId="{25F80A24-4372-451A-9002-36FA6271BACE}" srcOrd="0" destOrd="0" parTransId="{FDF07FE4-BB4F-4698-878E-B466DE3E3EBC}" sibTransId="{FEB143F2-6787-4837-968E-CAEEED7FC5FD}"/>
    <dgm:cxn modelId="{3F1051C3-6048-2F49-931E-171A627F4D4F}" type="presOf" srcId="{2DB29BD9-48A8-4EA7-8064-34366A9A9E61}" destId="{A8085E15-3744-C449-A1CC-E46B654CE5CE}" srcOrd="0" destOrd="0" presId="urn:microsoft.com/office/officeart/2005/8/layout/vList2"/>
    <dgm:cxn modelId="{92D9A5C6-59A8-E945-A648-5655DA1691E1}" type="presOf" srcId="{B1078DB1-24B7-4343-8BDB-398DB0449CAC}" destId="{A3330BD6-FFC8-FD48-A4A7-B2FAA2F782FD}" srcOrd="0" destOrd="0" presId="urn:microsoft.com/office/officeart/2005/8/layout/vList2"/>
    <dgm:cxn modelId="{70F3ACCB-6DC1-46A4-9657-EE359047154E}" srcId="{7A4A16B8-E2F5-43F7-9E56-58735F730C14}" destId="{2DB29BD9-48A8-4EA7-8064-34366A9A9E61}" srcOrd="0" destOrd="0" parTransId="{0022AB53-94C8-4B22-965A-BE60EEF57BD8}" sibTransId="{07F1181B-C07E-4BAD-A1D0-45E2EA1A66F2}"/>
    <dgm:cxn modelId="{F031DBEF-8DBE-45A8-B83F-639608458363}" srcId="{F425FA27-259F-4054-909B-3D6D4FEE735E}" destId="{15A53D33-DD83-46F6-AEB3-2B02D873A9FE}" srcOrd="0" destOrd="0" parTransId="{8A868F00-1707-4672-B1F9-6164C9667E77}" sibTransId="{6F0651AB-341A-410E-A1F9-4D0D6F0B76D8}"/>
    <dgm:cxn modelId="{1C0C70F2-6A08-654F-BC99-408ADD56D8E0}" type="presOf" srcId="{C63F8372-62C6-4DDD-B6CB-17E29B0402DB}" destId="{F2396708-C3F0-5C4A-9A2A-7A1BC5B2A7BB}" srcOrd="0" destOrd="0" presId="urn:microsoft.com/office/officeart/2005/8/layout/vList2"/>
    <dgm:cxn modelId="{EC0D8CF8-D1E9-CB45-8F8D-ECFE4E1D397D}" type="presOf" srcId="{C8BA9C90-63C0-4A0F-BD9F-E2CD2D3F1D55}" destId="{6CA037A7-64A5-F24F-AB45-7EA8C4EBD54A}" srcOrd="0" destOrd="0" presId="urn:microsoft.com/office/officeart/2005/8/layout/vList2"/>
    <dgm:cxn modelId="{0CDC66F9-0DAB-2841-BD0B-98641E36EF1D}" type="presOf" srcId="{8FE10698-1EF2-44EF-9104-A178E66B8A9E}" destId="{135B461D-F708-2C40-9884-3F6562B4A7D3}" srcOrd="0" destOrd="0" presId="urn:microsoft.com/office/officeart/2005/8/layout/vList2"/>
    <dgm:cxn modelId="{A7AB48FA-EA98-9E49-B714-16BB669E93F2}" type="presOf" srcId="{C9F46A1A-FA1A-4606-B3C2-4A2BB672D2D8}" destId="{48CF6BE9-3065-F44D-9D13-512830561CA9}" srcOrd="0" destOrd="0" presId="urn:microsoft.com/office/officeart/2005/8/layout/vList2"/>
    <dgm:cxn modelId="{414421FF-3DA0-4017-9BC3-A0AD12F2F219}" srcId="{F425FA27-259F-4054-909B-3D6D4FEE735E}" destId="{C63F8372-62C6-4DDD-B6CB-17E29B0402DB}" srcOrd="6" destOrd="0" parTransId="{C7AF8879-CD7A-42E7-816D-59A18822DE64}" sibTransId="{AD01F151-1D7A-409C-8734-02BD39B213FA}"/>
    <dgm:cxn modelId="{3A774446-808D-7C48-BB06-F9584253DBC6}" type="presParOf" srcId="{5DD562DE-7F13-9749-BBB1-10D70B67DF21}" destId="{7BBDF897-95C0-D840-A635-C276B0351095}" srcOrd="0" destOrd="0" presId="urn:microsoft.com/office/officeart/2005/8/layout/vList2"/>
    <dgm:cxn modelId="{428C666A-75EB-C444-A79E-F05E90FC353F}" type="presParOf" srcId="{5DD562DE-7F13-9749-BBB1-10D70B67DF21}" destId="{664DE24A-ED90-9544-AE8B-3AEAF34DA1E2}" srcOrd="1" destOrd="0" presId="urn:microsoft.com/office/officeart/2005/8/layout/vList2"/>
    <dgm:cxn modelId="{700E5F9A-D51C-E049-BE6D-E8BCC6C06F3E}" type="presParOf" srcId="{5DD562DE-7F13-9749-BBB1-10D70B67DF21}" destId="{395B0B3B-04D6-F245-A935-F80C34782F93}" srcOrd="2" destOrd="0" presId="urn:microsoft.com/office/officeart/2005/8/layout/vList2"/>
    <dgm:cxn modelId="{3D1FB7A4-743E-A64C-8276-934D84008E2E}" type="presParOf" srcId="{5DD562DE-7F13-9749-BBB1-10D70B67DF21}" destId="{A792BEF0-1470-BE40-98A5-83C3611F5531}" srcOrd="3" destOrd="0" presId="urn:microsoft.com/office/officeart/2005/8/layout/vList2"/>
    <dgm:cxn modelId="{15A7598C-48C1-CB42-A5F9-EB9152E847B8}" type="presParOf" srcId="{5DD562DE-7F13-9749-BBB1-10D70B67DF21}" destId="{67AA2AA1-A15C-4844-AF17-FC4EABB2D3D9}" srcOrd="4" destOrd="0" presId="urn:microsoft.com/office/officeart/2005/8/layout/vList2"/>
    <dgm:cxn modelId="{1F92049B-6090-D642-A3E4-EABC35453ADF}" type="presParOf" srcId="{5DD562DE-7F13-9749-BBB1-10D70B67DF21}" destId="{48CF6BE9-3065-F44D-9D13-512830561CA9}" srcOrd="5" destOrd="0" presId="urn:microsoft.com/office/officeart/2005/8/layout/vList2"/>
    <dgm:cxn modelId="{E42F8A48-9FD7-A540-B0E5-F2E95C0A8D45}" type="presParOf" srcId="{5DD562DE-7F13-9749-BBB1-10D70B67DF21}" destId="{6CA037A7-64A5-F24F-AB45-7EA8C4EBD54A}" srcOrd="6" destOrd="0" presId="urn:microsoft.com/office/officeart/2005/8/layout/vList2"/>
    <dgm:cxn modelId="{39937B55-7369-A940-B6A1-C1117B5A6A67}" type="presParOf" srcId="{5DD562DE-7F13-9749-BBB1-10D70B67DF21}" destId="{6932BEAF-3053-7244-B189-32C5502B982A}" srcOrd="7" destOrd="0" presId="urn:microsoft.com/office/officeart/2005/8/layout/vList2"/>
    <dgm:cxn modelId="{B3E3D3A0-D60E-644C-8CCE-46324662E0A6}" type="presParOf" srcId="{5DD562DE-7F13-9749-BBB1-10D70B67DF21}" destId="{B057BD57-4327-374F-9B94-BB3257A5DC74}" srcOrd="8" destOrd="0" presId="urn:microsoft.com/office/officeart/2005/8/layout/vList2"/>
    <dgm:cxn modelId="{15918D88-F0CC-AE42-89F4-840246E5687E}" type="presParOf" srcId="{5DD562DE-7F13-9749-BBB1-10D70B67DF21}" destId="{85E3F727-8E7C-764A-9D49-7210C9E01CC8}" srcOrd="9" destOrd="0" presId="urn:microsoft.com/office/officeart/2005/8/layout/vList2"/>
    <dgm:cxn modelId="{AD8D82C1-C79D-AD46-8D35-B9A78411BCAF}" type="presParOf" srcId="{5DD562DE-7F13-9749-BBB1-10D70B67DF21}" destId="{135B461D-F708-2C40-9884-3F6562B4A7D3}" srcOrd="10" destOrd="0" presId="urn:microsoft.com/office/officeart/2005/8/layout/vList2"/>
    <dgm:cxn modelId="{6F191067-7938-F948-8894-6704EA42FB56}" type="presParOf" srcId="{5DD562DE-7F13-9749-BBB1-10D70B67DF21}" destId="{4DF68854-DC33-FB43-8376-EBE47B4B2519}" srcOrd="11" destOrd="0" presId="urn:microsoft.com/office/officeart/2005/8/layout/vList2"/>
    <dgm:cxn modelId="{B0A339E1-4F53-1D4F-92B4-1C4CFD1B0C69}" type="presParOf" srcId="{5DD562DE-7F13-9749-BBB1-10D70B67DF21}" destId="{F2396708-C3F0-5C4A-9A2A-7A1BC5B2A7BB}" srcOrd="12" destOrd="0" presId="urn:microsoft.com/office/officeart/2005/8/layout/vList2"/>
    <dgm:cxn modelId="{CCD87028-40B2-4B42-B632-72073BBFA57B}" type="presParOf" srcId="{5DD562DE-7F13-9749-BBB1-10D70B67DF21}" destId="{A3330BD6-FFC8-FD48-A4A7-B2FAA2F782FD}" srcOrd="13" destOrd="0" presId="urn:microsoft.com/office/officeart/2005/8/layout/vList2"/>
    <dgm:cxn modelId="{FEA4EA1F-617E-1447-83B2-1E10AC0829FF}" type="presParOf" srcId="{5DD562DE-7F13-9749-BBB1-10D70B67DF21}" destId="{D17FFDB0-DF21-D34C-AD1F-43F51B9CACDB}" srcOrd="14" destOrd="0" presId="urn:microsoft.com/office/officeart/2005/8/layout/vList2"/>
    <dgm:cxn modelId="{81252C48-A2FC-064D-B8C8-45FE10CEE322}" type="presParOf" srcId="{5DD562DE-7F13-9749-BBB1-10D70B67DF21}" destId="{A8085E15-3744-C449-A1CC-E46B654CE5CE}" srcOrd="1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DF897-95C0-D840-A635-C276B0351095}">
      <dsp:nvSpPr>
        <dsp:cNvPr id="0" name=""/>
        <dsp:cNvSpPr/>
      </dsp:nvSpPr>
      <dsp:spPr>
        <a:xfrm>
          <a:off x="0" y="11048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Mount </a:t>
          </a:r>
        </a:p>
      </dsp:txBody>
      <dsp:txXfrm>
        <a:off x="16392" y="126873"/>
        <a:ext cx="10482816" cy="303006"/>
      </dsp:txXfrm>
    </dsp:sp>
    <dsp:sp modelId="{664DE24A-ED90-9544-AE8B-3AEAF34DA1E2}">
      <dsp:nvSpPr>
        <dsp:cNvPr id="0" name=""/>
        <dsp:cNvSpPr/>
      </dsp:nvSpPr>
      <dsp:spPr>
        <a:xfrm>
          <a:off x="0" y="44627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Set of filesystem mounts visible to a process.</a:t>
          </a:r>
        </a:p>
      </dsp:txBody>
      <dsp:txXfrm>
        <a:off x="0" y="446271"/>
        <a:ext cx="10515600" cy="231840"/>
      </dsp:txXfrm>
    </dsp:sp>
    <dsp:sp modelId="{395B0B3B-04D6-F245-A935-F80C34782F93}">
      <dsp:nvSpPr>
        <dsp:cNvPr id="0" name=""/>
        <dsp:cNvSpPr/>
      </dsp:nvSpPr>
      <dsp:spPr>
        <a:xfrm>
          <a:off x="0" y="67811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Process ID </a:t>
          </a:r>
        </a:p>
      </dsp:txBody>
      <dsp:txXfrm>
        <a:off x="16392" y="694503"/>
        <a:ext cx="10482816" cy="303006"/>
      </dsp:txXfrm>
    </dsp:sp>
    <dsp:sp modelId="{A792BEF0-1470-BE40-98A5-83C3611F5531}">
      <dsp:nvSpPr>
        <dsp:cNvPr id="0" name=""/>
        <dsp:cNvSpPr/>
      </dsp:nvSpPr>
      <dsp:spPr>
        <a:xfrm>
          <a:off x="0" y="101390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Provides Process IDs from other </a:t>
          </a:r>
          <a:r>
            <a:rPr lang="en-US" sz="1400" kern="1200" dirty="0" err="1"/>
            <a:t>namepaces</a:t>
          </a:r>
          <a:r>
            <a:rPr lang="en-US" sz="1400" kern="1200" dirty="0"/>
            <a:t>.</a:t>
          </a:r>
        </a:p>
      </dsp:txBody>
      <dsp:txXfrm>
        <a:off x="0" y="1013901"/>
        <a:ext cx="10515600" cy="231840"/>
      </dsp:txXfrm>
    </dsp:sp>
    <dsp:sp modelId="{67AA2AA1-A15C-4844-AF17-FC4EABB2D3D9}">
      <dsp:nvSpPr>
        <dsp:cNvPr id="0" name=""/>
        <dsp:cNvSpPr/>
      </dsp:nvSpPr>
      <dsp:spPr>
        <a:xfrm>
          <a:off x="0" y="124574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Network</a:t>
          </a:r>
        </a:p>
      </dsp:txBody>
      <dsp:txXfrm>
        <a:off x="16392" y="1262133"/>
        <a:ext cx="10482816" cy="303006"/>
      </dsp:txXfrm>
    </dsp:sp>
    <dsp:sp modelId="{48CF6BE9-3065-F44D-9D13-512830561CA9}">
      <dsp:nvSpPr>
        <dsp:cNvPr id="0" name=""/>
        <dsp:cNvSpPr/>
      </dsp:nvSpPr>
      <dsp:spPr>
        <a:xfrm>
          <a:off x="0" y="158153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Virtualizes network stack. Each network interface (physical or virtual) is present in exactly 1 namespace. </a:t>
          </a:r>
          <a:endParaRPr lang="en-US" sz="1400" kern="1200" dirty="0"/>
        </a:p>
      </dsp:txBody>
      <dsp:txXfrm>
        <a:off x="0" y="1581531"/>
        <a:ext cx="10515600" cy="231840"/>
      </dsp:txXfrm>
    </dsp:sp>
    <dsp:sp modelId="{6CA037A7-64A5-F24F-AB45-7EA8C4EBD54A}">
      <dsp:nvSpPr>
        <dsp:cNvPr id="0" name=""/>
        <dsp:cNvSpPr/>
      </dsp:nvSpPr>
      <dsp:spPr>
        <a:xfrm>
          <a:off x="0" y="181337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Interprocess Communication</a:t>
          </a:r>
          <a:endParaRPr lang="en-US" sz="1400" kern="1200"/>
        </a:p>
      </dsp:txBody>
      <dsp:txXfrm>
        <a:off x="16392" y="1829763"/>
        <a:ext cx="10482816" cy="303006"/>
      </dsp:txXfrm>
    </dsp:sp>
    <dsp:sp modelId="{6932BEAF-3053-7244-B189-32C5502B982A}">
      <dsp:nvSpPr>
        <dsp:cNvPr id="0" name=""/>
        <dsp:cNvSpPr/>
      </dsp:nvSpPr>
      <dsp:spPr>
        <a:xfrm>
          <a:off x="0" y="214916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Prevents processes in different IPC namespaces from forming SHM functions.</a:t>
          </a:r>
          <a:endParaRPr lang="en-US" sz="1400" kern="1200" dirty="0"/>
        </a:p>
      </dsp:txBody>
      <dsp:txXfrm>
        <a:off x="0" y="2149161"/>
        <a:ext cx="10515600" cy="231840"/>
      </dsp:txXfrm>
    </dsp:sp>
    <dsp:sp modelId="{B057BD57-4327-374F-9B94-BB3257A5DC74}">
      <dsp:nvSpPr>
        <dsp:cNvPr id="0" name=""/>
        <dsp:cNvSpPr/>
      </dsp:nvSpPr>
      <dsp:spPr>
        <a:xfrm>
          <a:off x="0" y="238100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UNIX Times-Sharing</a:t>
          </a:r>
          <a:endParaRPr lang="en-US" sz="1400" kern="1200"/>
        </a:p>
      </dsp:txBody>
      <dsp:txXfrm>
        <a:off x="16392" y="2397393"/>
        <a:ext cx="10482816" cy="303006"/>
      </dsp:txXfrm>
    </dsp:sp>
    <dsp:sp modelId="{85E3F727-8E7C-764A-9D49-7210C9E01CC8}">
      <dsp:nvSpPr>
        <dsp:cNvPr id="0" name=""/>
        <dsp:cNvSpPr/>
      </dsp:nvSpPr>
      <dsp:spPr>
        <a:xfrm>
          <a:off x="0" y="271679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a system to have different host and domain names for various processes.</a:t>
          </a:r>
          <a:endParaRPr lang="en-US" sz="1400" kern="1200" dirty="0"/>
        </a:p>
      </dsp:txBody>
      <dsp:txXfrm>
        <a:off x="0" y="2716791"/>
        <a:ext cx="10515600" cy="231840"/>
      </dsp:txXfrm>
    </dsp:sp>
    <dsp:sp modelId="{135B461D-F708-2C40-9884-3F6562B4A7D3}">
      <dsp:nvSpPr>
        <dsp:cNvPr id="0" name=""/>
        <dsp:cNvSpPr/>
      </dsp:nvSpPr>
      <dsp:spPr>
        <a:xfrm>
          <a:off x="0" y="294863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User namespace</a:t>
          </a:r>
          <a:endParaRPr lang="en-US" sz="1400" kern="1200"/>
        </a:p>
      </dsp:txBody>
      <dsp:txXfrm>
        <a:off x="16392" y="2965023"/>
        <a:ext cx="10482816" cy="303006"/>
      </dsp:txXfrm>
    </dsp:sp>
    <dsp:sp modelId="{4DF68854-DC33-FB43-8376-EBE47B4B2519}">
      <dsp:nvSpPr>
        <dsp:cNvPr id="0" name=""/>
        <dsp:cNvSpPr/>
      </dsp:nvSpPr>
      <dsp:spPr>
        <a:xfrm>
          <a:off x="0" y="3284421"/>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 user namespace allows a process (that is unprivileged outside the namespace) to have root privileges while at the same time limiting the scope of that privilege to the namespace.</a:t>
          </a:r>
          <a:endParaRPr lang="en-US" sz="1400" kern="1200" dirty="0"/>
        </a:p>
      </dsp:txBody>
      <dsp:txXfrm>
        <a:off x="0" y="3284421"/>
        <a:ext cx="10515600" cy="427455"/>
      </dsp:txXfrm>
    </dsp:sp>
    <dsp:sp modelId="{F2396708-C3F0-5C4A-9A2A-7A1BC5B2A7BB}">
      <dsp:nvSpPr>
        <dsp:cNvPr id="0" name=""/>
        <dsp:cNvSpPr/>
      </dsp:nvSpPr>
      <dsp:spPr>
        <a:xfrm>
          <a:off x="0" y="371187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Control group (cgroups)</a:t>
          </a:r>
          <a:endParaRPr lang="en-US" sz="1400" kern="1200"/>
        </a:p>
      </dsp:txBody>
      <dsp:txXfrm>
        <a:off x="16392" y="3728268"/>
        <a:ext cx="10482816" cy="303006"/>
      </dsp:txXfrm>
    </dsp:sp>
    <dsp:sp modelId="{A3330BD6-FFC8-FD48-A4A7-B2FAA2F782FD}">
      <dsp:nvSpPr>
        <dsp:cNvPr id="0" name=""/>
        <dsp:cNvSpPr/>
      </dsp:nvSpPr>
      <dsp:spPr>
        <a:xfrm>
          <a:off x="0" y="4047666"/>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Limits, accounts for, and isolates the resource usage of a collection of processes.</a:t>
          </a:r>
          <a:endParaRPr lang="en-US" sz="1400" kern="1200" dirty="0"/>
        </a:p>
      </dsp:txBody>
      <dsp:txXfrm>
        <a:off x="0" y="4047666"/>
        <a:ext cx="10515600" cy="231840"/>
      </dsp:txXfrm>
    </dsp:sp>
    <dsp:sp modelId="{D17FFDB0-DF21-D34C-AD1F-43F51B9CACDB}">
      <dsp:nvSpPr>
        <dsp:cNvPr id="0" name=""/>
        <dsp:cNvSpPr/>
      </dsp:nvSpPr>
      <dsp:spPr>
        <a:xfrm>
          <a:off x="0" y="427950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Time </a:t>
          </a:r>
        </a:p>
      </dsp:txBody>
      <dsp:txXfrm>
        <a:off x="16392" y="4295898"/>
        <a:ext cx="10482816" cy="303006"/>
      </dsp:txXfrm>
    </dsp:sp>
    <dsp:sp modelId="{A8085E15-3744-C449-A1CC-E46B654CE5CE}">
      <dsp:nvSpPr>
        <dsp:cNvPr id="0" name=""/>
        <dsp:cNvSpPr/>
      </dsp:nvSpPr>
      <dsp:spPr>
        <a:xfrm>
          <a:off x="0" y="4615296"/>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for per-namespace offsets to the system monotonic and boot-time clocks. Allowing the date/time to be changed within a container, e.g. for adjusting following restoration from a checkpoint/snapshot.</a:t>
          </a:r>
          <a:endParaRPr lang="en-US" sz="1400" kern="1200" dirty="0"/>
        </a:p>
      </dsp:txBody>
      <dsp:txXfrm>
        <a:off x="0" y="4615296"/>
        <a:ext cx="10515600" cy="4274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jpeg>
</file>

<file path=ppt/media/image43.png>
</file>

<file path=ppt/media/image44.png>
</file>

<file path=ppt/media/image45.jpeg>
</file>

<file path=ppt/media/image46.png>
</file>

<file path=ppt/media/image47.png>
</file>

<file path=ppt/media/image48.jpeg>
</file>

<file path=ppt/media/image49.jpeg>
</file>

<file path=ppt/media/image5.png>
</file>

<file path=ppt/media/image50.jpeg>
</file>

<file path=ppt/media/image51.png>
</file>

<file path=ppt/media/image52.png>
</file>

<file path=ppt/media/image53.png>
</file>

<file path=ppt/media/image54.png>
</file>

<file path=ppt/media/image55.jpe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E89C5-6DC3-421C-B254-5D034D19E11B}" type="datetimeFigureOut">
              <a:rPr lang="en-US" smtClean="0"/>
              <a:pPr/>
              <a:t>5/8/21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A2D70-C088-423F-8518-452E86B65DCC}" type="slidenum">
              <a:rPr lang="en-US" smtClean="0"/>
              <a:pPr/>
              <a:t>‹#›</a:t>
            </a:fld>
            <a:endParaRPr lang="en-US"/>
          </a:p>
        </p:txBody>
      </p:sp>
    </p:spTree>
    <p:extLst>
      <p:ext uri="{BB962C8B-B14F-4D97-AF65-F5344CB8AC3E}">
        <p14:creationId xmlns:p14="http://schemas.microsoft.com/office/powerpoint/2010/main" val="1408819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and welcome. </a:t>
            </a:r>
          </a:p>
          <a:p>
            <a:r>
              <a:rPr lang="en-US" dirty="0"/>
              <a:t>In this segment of the course I will introduce you to container technologies and Docker.</a:t>
            </a:r>
          </a:p>
          <a:p>
            <a:r>
              <a:rPr lang="en-US" dirty="0"/>
              <a:t>First we look into what caused the need for this technology, then we explore what a container actually is, how it compares to a virtual machine, where to get images, and then we'll finish with the most common docker commands before the </a:t>
            </a:r>
            <a:r>
              <a:rPr lang="en-US"/>
              <a:t>exercises. </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a:t>
            </a:fld>
            <a:endParaRPr lang="en-US"/>
          </a:p>
        </p:txBody>
      </p:sp>
    </p:spTree>
    <p:extLst>
      <p:ext uri="{BB962C8B-B14F-4D97-AF65-F5344CB8AC3E}">
        <p14:creationId xmlns:p14="http://schemas.microsoft.com/office/powerpoint/2010/main" val="3253682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containers, the matrix from hell suddenly looks very cheerful.</a:t>
            </a:r>
          </a:p>
        </p:txBody>
      </p:sp>
      <p:sp>
        <p:nvSpPr>
          <p:cNvPr id="4" name="Slide Number Placeholder 3"/>
          <p:cNvSpPr>
            <a:spLocks noGrp="1"/>
          </p:cNvSpPr>
          <p:nvPr>
            <p:ph type="sldNum" sz="quarter" idx="5"/>
          </p:nvPr>
        </p:nvSpPr>
        <p:spPr/>
        <p:txBody>
          <a:bodyPr/>
          <a:lstStyle/>
          <a:p>
            <a:fld id="{D9BA2D70-C088-423F-8518-452E86B65DCC}" type="slidenum">
              <a:rPr lang="en-US" smtClean="0"/>
              <a:pPr/>
              <a:t>10</a:t>
            </a:fld>
            <a:endParaRPr lang="en-US"/>
          </a:p>
        </p:txBody>
      </p:sp>
    </p:spTree>
    <p:extLst>
      <p:ext uri="{BB962C8B-B14F-4D97-AF65-F5344CB8AC3E}">
        <p14:creationId xmlns:p14="http://schemas.microsoft.com/office/powerpoint/2010/main" val="1324443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 benefits. </a:t>
            </a:r>
          </a:p>
          <a:p>
            <a:r>
              <a:rPr lang="en-US" dirty="0"/>
              <a:t>For developers the long standing promise that Java gave finally came through, build once and run anywhere. </a:t>
            </a:r>
          </a:p>
          <a:p>
            <a:r>
              <a:rPr lang="en-US" dirty="0"/>
              <a:t>As an added bonus, admins only need to configure once and then run everywhere. </a:t>
            </a:r>
          </a:p>
          <a:p>
            <a:r>
              <a:rPr lang="en-US" dirty="0"/>
              <a:t>Apps are isolated, no more hassle with missing dependencies, no inconsistencies, improved speed and reliability etc. Great, isn’t it? </a:t>
            </a:r>
          </a:p>
          <a:p>
            <a:r>
              <a:rPr lang="en-US" dirty="0"/>
              <a:t>This is usually the point where all the issues come up – but not here. It is as great as it sounds. </a:t>
            </a:r>
          </a:p>
          <a:p>
            <a:r>
              <a:rPr lang="en-US" dirty="0"/>
              <a:t>Container do make your life much simpler.</a:t>
            </a:r>
          </a:p>
          <a:p>
            <a:r>
              <a:rPr lang="en-US" dirty="0"/>
              <a:t>Now that we know that containers are great, let's see....</a:t>
            </a:r>
          </a:p>
        </p:txBody>
      </p:sp>
      <p:sp>
        <p:nvSpPr>
          <p:cNvPr id="4" name="Slide Number Placeholder 3"/>
          <p:cNvSpPr>
            <a:spLocks noGrp="1"/>
          </p:cNvSpPr>
          <p:nvPr>
            <p:ph type="sldNum" sz="quarter" idx="5"/>
          </p:nvPr>
        </p:nvSpPr>
        <p:spPr/>
        <p:txBody>
          <a:bodyPr/>
          <a:lstStyle/>
          <a:p>
            <a:fld id="{D9BA2D70-C088-423F-8518-452E86B65DCC}" type="slidenum">
              <a:rPr lang="en-US" smtClean="0"/>
              <a:pPr/>
              <a:t>11</a:t>
            </a:fld>
            <a:endParaRPr lang="en-US"/>
          </a:p>
        </p:txBody>
      </p:sp>
    </p:spTree>
    <p:extLst>
      <p:ext uri="{BB962C8B-B14F-4D97-AF65-F5344CB8AC3E}">
        <p14:creationId xmlns:p14="http://schemas.microsoft.com/office/powerpoint/2010/main" val="2238936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does it work?</a:t>
            </a:r>
          </a:p>
        </p:txBody>
      </p:sp>
      <p:sp>
        <p:nvSpPr>
          <p:cNvPr id="4" name="Slide Number Placeholder 3"/>
          <p:cNvSpPr>
            <a:spLocks noGrp="1"/>
          </p:cNvSpPr>
          <p:nvPr>
            <p:ph type="sldNum" sz="quarter" idx="5"/>
          </p:nvPr>
        </p:nvSpPr>
        <p:spPr/>
        <p:txBody>
          <a:bodyPr/>
          <a:lstStyle/>
          <a:p>
            <a:fld id="{D9BA2D70-C088-423F-8518-452E86B65DCC}" type="slidenum">
              <a:rPr lang="en-US" smtClean="0"/>
              <a:pPr/>
              <a:t>12</a:t>
            </a:fld>
            <a:endParaRPr lang="en-US"/>
          </a:p>
        </p:txBody>
      </p:sp>
    </p:spTree>
    <p:extLst>
      <p:ext uri="{BB962C8B-B14F-4D97-AF65-F5344CB8AC3E}">
        <p14:creationId xmlns:p14="http://schemas.microsoft.com/office/powerpoint/2010/main" val="2262339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got the idea of a container from the cargo people.</a:t>
            </a:r>
          </a:p>
          <a:p>
            <a:r>
              <a:rPr lang="en-US" dirty="0"/>
              <a:t>Now, how can we create a similarly separated object on a computer?</a:t>
            </a:r>
          </a:p>
          <a:p>
            <a:r>
              <a:rPr lang="en-US" dirty="0"/>
              <a:t>Has that problem maybe also been solved? </a:t>
            </a:r>
          </a:p>
          <a:p>
            <a:r>
              <a:rPr lang="en-US" dirty="0"/>
              <a:t>On our laptop or desktop computer, we are the only one using resources.</a:t>
            </a:r>
          </a:p>
          <a:p>
            <a:r>
              <a:rPr lang="en-US" dirty="0"/>
              <a:t> A computer farm usually hosts dozen or hundreds to thousands of users.  </a:t>
            </a:r>
          </a:p>
          <a:p>
            <a:r>
              <a:rPr lang="en-US" dirty="0"/>
              <a:t>Resources need to be shared fairly between all users, and great care must be taken to ensure users only have access their data or data to that has been shared with them.</a:t>
            </a:r>
          </a:p>
          <a:p>
            <a:r>
              <a:rPr lang="en-US" dirty="0"/>
              <a:t>How is that done?</a:t>
            </a:r>
          </a:p>
        </p:txBody>
      </p:sp>
      <p:sp>
        <p:nvSpPr>
          <p:cNvPr id="4" name="Slide Number Placeholder 3"/>
          <p:cNvSpPr>
            <a:spLocks noGrp="1"/>
          </p:cNvSpPr>
          <p:nvPr>
            <p:ph type="sldNum" sz="quarter" idx="5"/>
          </p:nvPr>
        </p:nvSpPr>
        <p:spPr/>
        <p:txBody>
          <a:bodyPr/>
          <a:lstStyle/>
          <a:p>
            <a:fld id="{D9BA2D70-C088-423F-8518-452E86B65DCC}" type="slidenum">
              <a:rPr lang="en-US" smtClean="0"/>
              <a:pPr/>
              <a:t>13</a:t>
            </a:fld>
            <a:endParaRPr lang="en-US"/>
          </a:p>
        </p:txBody>
      </p:sp>
    </p:spTree>
    <p:extLst>
      <p:ext uri="{BB962C8B-B14F-4D97-AF65-F5344CB8AC3E}">
        <p14:creationId xmlns:p14="http://schemas.microsoft.com/office/powerpoint/2010/main" val="2415299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Kernel namespaces</a:t>
            </a:r>
          </a:p>
          <a:p>
            <a:r>
              <a:rPr lang="en-GB" sz="1200" b="0" i="0" kern="1200" dirty="0">
                <a:solidFill>
                  <a:schemeClr val="tx1"/>
                </a:solidFill>
                <a:effectLst/>
                <a:latin typeface="+mn-lt"/>
                <a:ea typeface="+mn-ea"/>
                <a:cs typeface="+mn-cs"/>
              </a:rPr>
              <a:t>Namespaces are a feature of the Linux kernel that partitions kernel resources such that one set of processes sees one set of resources while another set of processes sees a different set of resources, and they don't know about each other.</a:t>
            </a:r>
          </a:p>
          <a:p>
            <a:r>
              <a:rPr lang="en-GB" sz="1200" b="0" i="0" kern="1200" dirty="0">
                <a:solidFill>
                  <a:schemeClr val="tx1"/>
                </a:solidFill>
                <a:effectLst/>
                <a:latin typeface="+mn-lt"/>
                <a:ea typeface="+mn-ea"/>
                <a:cs typeface="+mn-cs"/>
              </a:rPr>
              <a:t>Clear separation!</a:t>
            </a:r>
          </a:p>
          <a:p>
            <a:r>
              <a:rPr lang="en-GB" sz="1200" b="0" i="0" kern="1200" dirty="0">
                <a:solidFill>
                  <a:schemeClr val="tx1"/>
                </a:solidFill>
                <a:effectLst/>
                <a:latin typeface="+mn-lt"/>
                <a:ea typeface="+mn-ea"/>
                <a:cs typeface="+mn-cs"/>
              </a:rPr>
              <a:t>Examples of namespaces are listed here. </a:t>
            </a:r>
          </a:p>
          <a:p>
            <a:r>
              <a:rPr lang="en-GB" sz="1200" b="0" i="0" kern="1200" dirty="0">
                <a:solidFill>
                  <a:schemeClr val="tx1"/>
                </a:solidFill>
                <a:effectLst/>
                <a:latin typeface="+mn-lt"/>
                <a:ea typeface="+mn-ea"/>
                <a:cs typeface="+mn-cs"/>
              </a:rPr>
              <a:t>One of the most important ones for container is the Control group namespace: it limits, accounts for, and isolates the resource usage of a collection of processes.</a:t>
            </a:r>
          </a:p>
          <a:p>
            <a:r>
              <a:rPr lang="en-GB" sz="1200" b="0" i="0" kern="1200" dirty="0">
                <a:solidFill>
                  <a:schemeClr val="tx1"/>
                </a:solidFill>
                <a:effectLst/>
                <a:latin typeface="+mn-lt"/>
                <a:ea typeface="+mn-ea"/>
                <a:cs typeface="+mn-cs"/>
              </a:rPr>
              <a:t>The Time Namespace also gets a special mentioning as it has been specifically designed for container support. It Has Been Added to The Linux 5.6 Kernel in March 2020.</a:t>
            </a:r>
            <a:endParaRPr lang="en-US" b="0"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14</a:t>
            </a:fld>
            <a:endParaRPr lang="en-US"/>
          </a:p>
        </p:txBody>
      </p:sp>
    </p:spTree>
    <p:extLst>
      <p:ext uri="{BB962C8B-B14F-4D97-AF65-F5344CB8AC3E}">
        <p14:creationId xmlns:p14="http://schemas.microsoft.com/office/powerpoint/2010/main" val="3176485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0" i="0" kern="1200" dirty="0">
                <a:solidFill>
                  <a:schemeClr val="tx1"/>
                </a:solidFill>
                <a:effectLst/>
                <a:latin typeface="+mn-lt"/>
                <a:ea typeface="+mn-ea"/>
                <a:cs typeface="+mn-cs"/>
              </a:rPr>
              <a:t>That is how the magic works: </a:t>
            </a:r>
            <a:r>
              <a:rPr lang="en-US" sz="1200" dirty="0">
                <a:solidFill>
                  <a:schemeClr val="bg1">
                    <a:lumMod val="95000"/>
                    <a:lumOff val="5000"/>
                  </a:schemeClr>
                </a:solidFill>
              </a:rPr>
              <a:t>Container use namespaces and control groups to create completely isolated environments.</a:t>
            </a:r>
          </a:p>
          <a:p>
            <a:pPr fontAlgn="base"/>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15</a:t>
            </a:fld>
            <a:endParaRPr lang="en-US"/>
          </a:p>
        </p:txBody>
      </p:sp>
    </p:spTree>
    <p:extLst>
      <p:ext uri="{BB962C8B-B14F-4D97-AF65-F5344CB8AC3E}">
        <p14:creationId xmlns:p14="http://schemas.microsoft.com/office/powerpoint/2010/main" val="13013457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question when starting with containers is “What is the difference between a container and a Virtual Machine?”</a:t>
            </a:r>
          </a:p>
        </p:txBody>
      </p:sp>
      <p:sp>
        <p:nvSpPr>
          <p:cNvPr id="4" name="Slide Number Placeholder 3"/>
          <p:cNvSpPr>
            <a:spLocks noGrp="1"/>
          </p:cNvSpPr>
          <p:nvPr>
            <p:ph type="sldNum" sz="quarter" idx="5"/>
          </p:nvPr>
        </p:nvSpPr>
        <p:spPr/>
        <p:txBody>
          <a:bodyPr/>
          <a:lstStyle/>
          <a:p>
            <a:fld id="{D9BA2D70-C088-423F-8518-452E86B65DCC}" type="slidenum">
              <a:rPr lang="en-US" smtClean="0"/>
              <a:pPr/>
              <a:t>16</a:t>
            </a:fld>
            <a:endParaRPr lang="en-US"/>
          </a:p>
        </p:txBody>
      </p:sp>
    </p:spTree>
    <p:extLst>
      <p:ext uri="{BB962C8B-B14F-4D97-AF65-F5344CB8AC3E}">
        <p14:creationId xmlns:p14="http://schemas.microsoft.com/office/powerpoint/2010/main" val="8650196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go into details, a quick recap on what a operating system is.</a:t>
            </a:r>
          </a:p>
          <a:p>
            <a:r>
              <a:rPr lang="en-GB" sz="1200" b="0" i="0" kern="1200" dirty="0">
                <a:solidFill>
                  <a:schemeClr val="tx1"/>
                </a:solidFill>
                <a:effectLst/>
                <a:latin typeface="+mn-lt"/>
                <a:ea typeface="+mn-ea"/>
                <a:cs typeface="+mn-cs"/>
              </a:rPr>
              <a:t>An Operating System,  is a piece of software that controls the hardware components of a system, be it a phone, laptop or a server. </a:t>
            </a:r>
          </a:p>
          <a:p>
            <a:r>
              <a:rPr lang="en-GB" sz="1200" b="0" i="0" kern="1200" dirty="0">
                <a:solidFill>
                  <a:schemeClr val="tx1"/>
                </a:solidFill>
                <a:effectLst/>
                <a:latin typeface="+mn-lt"/>
                <a:ea typeface="+mn-ea"/>
                <a:cs typeface="+mn-cs"/>
              </a:rPr>
              <a:t>It oversees the communication between the software and the hardware.</a:t>
            </a:r>
            <a:endParaRPr lang="en-US" dirty="0"/>
          </a:p>
          <a:p>
            <a:r>
              <a:rPr lang="en-US" dirty="0"/>
              <a:t>The Kernel is the interface between hardware and software</a:t>
            </a:r>
          </a:p>
          <a:p>
            <a:r>
              <a:rPr lang="en-US" dirty="0"/>
              <a:t>On top of the Kernel, we have sets of software Operating Systems in this example.</a:t>
            </a:r>
          </a:p>
          <a:p>
            <a:r>
              <a:rPr lang="en-US" dirty="0"/>
              <a:t>They differ in their type of desktops, package managers, compilers etc.</a:t>
            </a:r>
          </a:p>
          <a:p>
            <a:r>
              <a:rPr lang="en-US" dirty="0"/>
              <a:t>They all use the same kernel though.</a:t>
            </a:r>
          </a:p>
        </p:txBody>
      </p:sp>
      <p:sp>
        <p:nvSpPr>
          <p:cNvPr id="4" name="Slide Number Placeholder 3"/>
          <p:cNvSpPr>
            <a:spLocks noGrp="1"/>
          </p:cNvSpPr>
          <p:nvPr>
            <p:ph type="sldNum" sz="quarter" idx="5"/>
          </p:nvPr>
        </p:nvSpPr>
        <p:spPr/>
        <p:txBody>
          <a:bodyPr/>
          <a:lstStyle/>
          <a:p>
            <a:fld id="{D9BA2D70-C088-423F-8518-452E86B65DCC}" type="slidenum">
              <a:rPr lang="en-US" smtClean="0"/>
              <a:pPr/>
              <a:t>17</a:t>
            </a:fld>
            <a:endParaRPr lang="en-US"/>
          </a:p>
        </p:txBody>
      </p:sp>
    </p:spTree>
    <p:extLst>
      <p:ext uri="{BB962C8B-B14F-4D97-AF65-F5344CB8AC3E}">
        <p14:creationId xmlns:p14="http://schemas.microsoft.com/office/powerpoint/2010/main" val="19179844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virtual machine is the virtualization/emulation of a computer system. </a:t>
            </a:r>
          </a:p>
          <a:p>
            <a:r>
              <a:rPr lang="en-GB" sz="1200" b="0" i="0" kern="1200" dirty="0">
                <a:solidFill>
                  <a:schemeClr val="tx1"/>
                </a:solidFill>
                <a:effectLst/>
                <a:latin typeface="+mn-lt"/>
                <a:ea typeface="+mn-ea"/>
                <a:cs typeface="+mn-cs"/>
              </a:rPr>
              <a:t>Virtual machines are based on computer architectures and provide the functionality of a physical computer. </a:t>
            </a:r>
          </a:p>
          <a:p>
            <a:r>
              <a:rPr lang="en-GB" sz="1200" b="0" i="0" kern="1200" dirty="0">
                <a:solidFill>
                  <a:schemeClr val="tx1"/>
                </a:solidFill>
                <a:effectLst/>
                <a:latin typeface="+mn-lt"/>
                <a:ea typeface="+mn-ea"/>
                <a:cs typeface="+mn-cs"/>
              </a:rPr>
              <a:t>The  virtual machine monitor is called hypervisor; it is a computer software, firmware or hardware that creates and runs virtual machines. </a:t>
            </a:r>
          </a:p>
          <a:p>
            <a:r>
              <a:rPr lang="en-GB" sz="1200" b="0" i="0" kern="1200" dirty="0">
                <a:solidFill>
                  <a:schemeClr val="tx1"/>
                </a:solidFill>
                <a:effectLst/>
                <a:latin typeface="+mn-lt"/>
                <a:ea typeface="+mn-ea"/>
                <a:cs typeface="+mn-cs"/>
              </a:rPr>
              <a:t>Each VM is a full scale operating system.</a:t>
            </a:r>
          </a:p>
        </p:txBody>
      </p:sp>
      <p:sp>
        <p:nvSpPr>
          <p:cNvPr id="4" name="Slide Number Placeholder 3"/>
          <p:cNvSpPr>
            <a:spLocks noGrp="1"/>
          </p:cNvSpPr>
          <p:nvPr>
            <p:ph type="sldNum" sz="quarter" idx="5"/>
          </p:nvPr>
        </p:nvSpPr>
        <p:spPr/>
        <p:txBody>
          <a:bodyPr/>
          <a:lstStyle/>
          <a:p>
            <a:fld id="{D9BA2D70-C088-423F-8518-452E86B65DCC}" type="slidenum">
              <a:rPr lang="en-US" smtClean="0"/>
              <a:pPr/>
              <a:t>18</a:t>
            </a:fld>
            <a:endParaRPr lang="en-US"/>
          </a:p>
        </p:txBody>
      </p:sp>
    </p:spTree>
    <p:extLst>
      <p:ext uri="{BB962C8B-B14F-4D97-AF65-F5344CB8AC3E}">
        <p14:creationId xmlns:p14="http://schemas.microsoft.com/office/powerpoint/2010/main" val="41757373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Docker differs in a way that it shares as many resources as possible. </a:t>
            </a:r>
          </a:p>
          <a:p>
            <a:r>
              <a:rPr lang="en-US" dirty="0"/>
              <a:t>Each container only has the additional software that is necessary to run the application inside. </a:t>
            </a:r>
          </a:p>
          <a:p>
            <a:r>
              <a:rPr lang="en-US" dirty="0"/>
              <a:t>It shares all system libraries with the OS kernel</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19</a:t>
            </a:fld>
            <a:endParaRPr lang="en-US"/>
          </a:p>
        </p:txBody>
      </p:sp>
    </p:spTree>
    <p:extLst>
      <p:ext uri="{BB962C8B-B14F-4D97-AF65-F5344CB8AC3E}">
        <p14:creationId xmlns:p14="http://schemas.microsoft.com/office/powerpoint/2010/main" val="3068418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a:t>
            </a:fld>
            <a:endParaRPr lang="en-US"/>
          </a:p>
        </p:txBody>
      </p:sp>
    </p:spTree>
    <p:extLst>
      <p:ext uri="{BB962C8B-B14F-4D97-AF65-F5344CB8AC3E}">
        <p14:creationId xmlns:p14="http://schemas.microsoft.com/office/powerpoint/2010/main" val="3321031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Virtual machines and Docker are not exclusive, rather the opposite, they are run together quite often. </a:t>
            </a:r>
          </a:p>
          <a:p>
            <a:r>
              <a:rPr lang="en-GB" sz="1200" b="0" i="0" kern="1200" dirty="0">
                <a:solidFill>
                  <a:schemeClr val="tx1"/>
                </a:solidFill>
                <a:effectLst/>
                <a:latin typeface="+mn-lt"/>
                <a:ea typeface="+mn-ea"/>
                <a:cs typeface="+mn-cs"/>
              </a:rPr>
              <a:t>Tools like </a:t>
            </a:r>
            <a:r>
              <a:rPr lang="en-GB" sz="1200" b="0" i="0" kern="1200" dirty="0" err="1">
                <a:solidFill>
                  <a:schemeClr val="tx1"/>
                </a:solidFill>
                <a:effectLst/>
                <a:latin typeface="+mn-lt"/>
                <a:ea typeface="+mn-ea"/>
                <a:cs typeface="+mn-cs"/>
              </a:rPr>
              <a:t>Vmware’s</a:t>
            </a:r>
            <a:r>
              <a:rPr lang="en-GB" sz="1200" b="0" i="0" kern="1200" dirty="0">
                <a:solidFill>
                  <a:schemeClr val="tx1"/>
                </a:solidFill>
                <a:effectLst/>
                <a:latin typeface="+mn-lt"/>
                <a:ea typeface="+mn-ea"/>
                <a:cs typeface="+mn-cs"/>
              </a:rPr>
              <a:t> vSphere, a virtualization platform, transforms data centres into computing infrastructures. Amazon AWS and Google Cloud platform  provide using a similar approach VM’s on demand which then in turn host docker engines that run containers.</a:t>
            </a:r>
          </a:p>
          <a:p>
            <a:r>
              <a:rPr lang="en-GB" sz="1200" b="0" i="0" kern="1200" dirty="0">
                <a:solidFill>
                  <a:schemeClr val="tx1"/>
                </a:solidFill>
                <a:effectLst/>
                <a:latin typeface="+mn-lt"/>
                <a:ea typeface="+mn-ea"/>
                <a:cs typeface="+mn-cs"/>
              </a:rPr>
              <a:t>This makes it possible to run a mix of VMs, docker container, operating systems, networks etc.</a:t>
            </a:r>
          </a:p>
          <a:p>
            <a:r>
              <a:rPr lang="en-GB" sz="1200" b="0" i="0" kern="1200" dirty="0">
                <a:solidFill>
                  <a:schemeClr val="tx1"/>
                </a:solidFill>
                <a:effectLst/>
                <a:latin typeface="+mn-lt"/>
                <a:ea typeface="+mn-ea"/>
                <a:cs typeface="+mn-cs"/>
              </a:rPr>
              <a:t>The world is your oyster.</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20</a:t>
            </a:fld>
            <a:endParaRPr lang="en-US"/>
          </a:p>
        </p:txBody>
      </p:sp>
    </p:spTree>
    <p:extLst>
      <p:ext uri="{BB962C8B-B14F-4D97-AF65-F5344CB8AC3E}">
        <p14:creationId xmlns:p14="http://schemas.microsoft.com/office/powerpoint/2010/main" val="231676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I would like to quickly point out the limitation that I am aware off.</a:t>
            </a:r>
          </a:p>
          <a:p>
            <a:r>
              <a:rPr lang="en-US" dirty="0"/>
              <a:t>As docker containers use Kernel </a:t>
            </a:r>
            <a:r>
              <a:rPr lang="en-US" dirty="0" err="1"/>
              <a:t>namspaces</a:t>
            </a:r>
            <a:r>
              <a:rPr lang="en-US" dirty="0"/>
              <a:t> and system calls, the underlying kernel must be able to understand everything we are doing. </a:t>
            </a:r>
          </a:p>
          <a:p>
            <a:r>
              <a:rPr lang="en-US" dirty="0"/>
              <a:t>If we for example make use of the time namespace on an old kernel, it will not work.</a:t>
            </a:r>
          </a:p>
          <a:p>
            <a:r>
              <a:rPr lang="en-US" dirty="0"/>
              <a:t>It is a rare occurrence, I have not had an issue with it, and I also believe that it will be less and less of an issue in the future.</a:t>
            </a:r>
          </a:p>
        </p:txBody>
      </p:sp>
      <p:sp>
        <p:nvSpPr>
          <p:cNvPr id="4" name="Slide Number Placeholder 3"/>
          <p:cNvSpPr>
            <a:spLocks noGrp="1"/>
          </p:cNvSpPr>
          <p:nvPr>
            <p:ph type="sldNum" sz="quarter" idx="5"/>
          </p:nvPr>
        </p:nvSpPr>
        <p:spPr/>
        <p:txBody>
          <a:bodyPr/>
          <a:lstStyle/>
          <a:p>
            <a:fld id="{D9BA2D70-C088-423F-8518-452E86B65DCC}" type="slidenum">
              <a:rPr lang="en-US" smtClean="0"/>
              <a:pPr/>
              <a:t>21</a:t>
            </a:fld>
            <a:endParaRPr lang="en-US"/>
          </a:p>
        </p:txBody>
      </p:sp>
    </p:spTree>
    <p:extLst>
      <p:ext uri="{BB962C8B-B14F-4D97-AF65-F5344CB8AC3E}">
        <p14:creationId xmlns:p14="http://schemas.microsoft.com/office/powerpoint/2010/main" val="39764281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all this theory, let’s finally get into more practical aspects of Docker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22</a:t>
            </a:fld>
            <a:endParaRPr lang="en-US"/>
          </a:p>
        </p:txBody>
      </p:sp>
    </p:spTree>
    <p:extLst>
      <p:ext uri="{BB962C8B-B14F-4D97-AF65-F5344CB8AC3E}">
        <p14:creationId xmlns:p14="http://schemas.microsoft.com/office/powerpoint/2010/main" val="40006541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It all starts with a script of instructions that define how to build a specific Docker image. </a:t>
            </a:r>
          </a:p>
          <a:p>
            <a:r>
              <a:rPr lang="en-GB" sz="1200" b="0" i="0" kern="1200" dirty="0">
                <a:solidFill>
                  <a:schemeClr val="tx1"/>
                </a:solidFill>
                <a:effectLst/>
                <a:latin typeface="+mn-lt"/>
                <a:ea typeface="+mn-ea"/>
                <a:cs typeface="+mn-cs"/>
              </a:rPr>
              <a:t>This script is called a </a:t>
            </a:r>
            <a:r>
              <a:rPr lang="en-GB" sz="1200" b="0"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 The file automatically executes the outlined commands and creates a Docker image.</a:t>
            </a:r>
          </a:p>
          <a:p>
            <a:r>
              <a:rPr lang="en-GB" sz="1200" b="0" i="0" kern="1200" dirty="0">
                <a:solidFill>
                  <a:schemeClr val="tx1"/>
                </a:solidFill>
                <a:effectLst/>
                <a:latin typeface="+mn-lt"/>
                <a:ea typeface="+mn-ea"/>
                <a:cs typeface="+mn-cs"/>
              </a:rPr>
              <a:t>The command for creating an image from a </a:t>
            </a:r>
            <a:r>
              <a:rPr lang="en-GB" sz="1200" b="0"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 is docker build.</a:t>
            </a:r>
          </a:p>
          <a:p>
            <a:r>
              <a:rPr lang="en-GB" sz="1200" b="0" i="0" kern="1200" dirty="0">
                <a:solidFill>
                  <a:schemeClr val="tx1"/>
                </a:solidFill>
                <a:effectLst/>
                <a:latin typeface="+mn-lt"/>
                <a:ea typeface="+mn-ea"/>
                <a:cs typeface="+mn-cs"/>
              </a:rPr>
              <a:t>The image is then used as a template or base  to run an application. </a:t>
            </a:r>
          </a:p>
          <a:p>
            <a:r>
              <a:rPr lang="en-GB" sz="1200" b="0" i="0" kern="1200" dirty="0">
                <a:solidFill>
                  <a:schemeClr val="tx1"/>
                </a:solidFill>
                <a:effectLst/>
                <a:latin typeface="+mn-lt"/>
                <a:ea typeface="+mn-ea"/>
                <a:cs typeface="+mn-cs"/>
              </a:rPr>
              <a:t>The application needs an isolated environment in which to run –  a container.</a:t>
            </a:r>
          </a:p>
          <a:p>
            <a:r>
              <a:rPr lang="en-GB" sz="1200" b="0" i="0" kern="1200" dirty="0">
                <a:solidFill>
                  <a:schemeClr val="tx1"/>
                </a:solidFill>
                <a:effectLst/>
                <a:latin typeface="+mn-lt"/>
                <a:ea typeface="+mn-ea"/>
                <a:cs typeface="+mn-cs"/>
              </a:rPr>
              <a:t>Let's go through the components in a bit more detail.</a:t>
            </a:r>
          </a:p>
          <a:p>
            <a:r>
              <a:rPr lang="en-GB" sz="1200" b="0" i="0" kern="1200" dirty="0">
                <a:solidFill>
                  <a:schemeClr val="tx1"/>
                </a:solidFill>
                <a:effectLst/>
                <a:latin typeface="+mn-lt"/>
                <a:ea typeface="+mn-ea"/>
                <a:cs typeface="+mn-cs"/>
              </a:rPr>
              <a:t>What exactly is a </a:t>
            </a:r>
            <a:r>
              <a:rPr lang="en-GB" sz="1200" b="0"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23</a:t>
            </a:fld>
            <a:endParaRPr lang="en-US"/>
          </a:p>
        </p:txBody>
      </p:sp>
    </p:spTree>
    <p:extLst>
      <p:ext uri="{BB962C8B-B14F-4D97-AF65-F5344CB8AC3E}">
        <p14:creationId xmlns:p14="http://schemas.microsoft.com/office/powerpoint/2010/main" val="29085149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a:t>
            </a:r>
            <a:r>
              <a:rPr lang="en-GB" sz="1200" b="1"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 is a text document that contains all the commands a user could call on the command line to assemble an image. </a:t>
            </a:r>
          </a:p>
          <a:p>
            <a:r>
              <a:rPr lang="en-GB" sz="1200" b="0" i="0" kern="1200" dirty="0">
                <a:solidFill>
                  <a:schemeClr val="tx1"/>
                </a:solidFill>
                <a:effectLst/>
                <a:latin typeface="+mn-lt"/>
                <a:ea typeface="+mn-ea"/>
                <a:cs typeface="+mn-cs"/>
              </a:rPr>
              <a:t>The example above shoes instructions to build an image containing the famous bwa </a:t>
            </a:r>
          </a:p>
          <a:p>
            <a:r>
              <a:rPr lang="en-GB" sz="1200" b="0" i="0" kern="1200" dirty="0">
                <a:solidFill>
                  <a:schemeClr val="tx1"/>
                </a:solidFill>
                <a:effectLst/>
                <a:latin typeface="+mn-lt"/>
                <a:ea typeface="+mn-ea"/>
                <a:cs typeface="+mn-cs"/>
              </a:rPr>
              <a:t>Docker instructions are written in bold.</a:t>
            </a:r>
          </a:p>
          <a:p>
            <a:r>
              <a:rPr lang="en-GB" sz="1200" b="0" i="0" kern="1200" dirty="0">
                <a:solidFill>
                  <a:schemeClr val="tx1"/>
                </a:solidFill>
                <a:effectLst/>
                <a:latin typeface="+mn-lt"/>
                <a:ea typeface="+mn-ea"/>
                <a:cs typeface="+mn-cs"/>
              </a:rPr>
              <a:t>Each instruction creates a layer in the image. </a:t>
            </a:r>
          </a:p>
          <a:p>
            <a:r>
              <a:rPr lang="en-GB" sz="1200" b="0" i="0" kern="1200" dirty="0">
                <a:solidFill>
                  <a:schemeClr val="tx1"/>
                </a:solidFill>
                <a:effectLst/>
                <a:latin typeface="+mn-lt"/>
                <a:ea typeface="+mn-ea"/>
                <a:cs typeface="+mn-cs"/>
              </a:rPr>
              <a:t>Everything necessary to compile bwa is added as instruction</a:t>
            </a:r>
          </a:p>
          <a:p>
            <a:r>
              <a:rPr lang="en-GB" sz="1200" b="0" i="0" kern="1200" dirty="0">
                <a:solidFill>
                  <a:schemeClr val="tx1"/>
                </a:solidFill>
                <a:effectLst/>
                <a:latin typeface="+mn-lt"/>
                <a:ea typeface="+mn-ea"/>
                <a:cs typeface="+mn-cs"/>
              </a:rPr>
              <a:t>The details of these instructions though is beyond what we can cover in this course.</a:t>
            </a:r>
          </a:p>
          <a:p>
            <a:r>
              <a:rPr lang="en-GB" sz="1200" b="0" i="0" kern="1200" dirty="0">
                <a:solidFill>
                  <a:schemeClr val="tx1"/>
                </a:solidFill>
                <a:effectLst/>
                <a:latin typeface="+mn-lt"/>
                <a:ea typeface="+mn-ea"/>
                <a:cs typeface="+mn-cs"/>
              </a:rPr>
              <a:t>Next is the image.</a:t>
            </a:r>
          </a:p>
        </p:txBody>
      </p:sp>
      <p:sp>
        <p:nvSpPr>
          <p:cNvPr id="4" name="Slide Number Placeholder 3"/>
          <p:cNvSpPr>
            <a:spLocks noGrp="1"/>
          </p:cNvSpPr>
          <p:nvPr>
            <p:ph type="sldNum" sz="quarter" idx="5"/>
          </p:nvPr>
        </p:nvSpPr>
        <p:spPr/>
        <p:txBody>
          <a:bodyPr/>
          <a:lstStyle/>
          <a:p>
            <a:fld id="{D9BA2D70-C088-423F-8518-452E86B65DCC}" type="slidenum">
              <a:rPr lang="en-US" smtClean="0"/>
              <a:pPr/>
              <a:t>24</a:t>
            </a:fld>
            <a:endParaRPr lang="en-US"/>
          </a:p>
        </p:txBody>
      </p:sp>
    </p:spTree>
    <p:extLst>
      <p:ext uri="{BB962C8B-B14F-4D97-AF65-F5344CB8AC3E}">
        <p14:creationId xmlns:p14="http://schemas.microsoft.com/office/powerpoint/2010/main" val="18393197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Docker image is an immutable file that contains the source code, libraries, dependencies, tools, and other files needed for an application to run.</a:t>
            </a:r>
          </a:p>
          <a:p>
            <a:r>
              <a:rPr lang="en-GB" sz="1200" b="0" i="0" kern="1200" dirty="0">
                <a:solidFill>
                  <a:schemeClr val="tx1"/>
                </a:solidFill>
                <a:effectLst/>
                <a:latin typeface="+mn-lt"/>
                <a:ea typeface="+mn-ea"/>
                <a:cs typeface="+mn-cs"/>
              </a:rPr>
              <a:t>Due to their read-only quality, these images are sometimes referred to as snapshots. </a:t>
            </a:r>
          </a:p>
          <a:p>
            <a:r>
              <a:rPr lang="en-GB" sz="1200" b="0" i="0" kern="1200" dirty="0">
                <a:solidFill>
                  <a:schemeClr val="tx1"/>
                </a:solidFill>
                <a:effectLst/>
                <a:latin typeface="+mn-lt"/>
                <a:ea typeface="+mn-ea"/>
                <a:cs typeface="+mn-cs"/>
              </a:rPr>
              <a:t>They represent an application and its virtual environment at a specific point in time. </a:t>
            </a:r>
          </a:p>
          <a:p>
            <a:r>
              <a:rPr lang="en-GB" sz="1200" b="0" i="0" kern="1200" dirty="0">
                <a:solidFill>
                  <a:schemeClr val="tx1"/>
                </a:solidFill>
                <a:effectLst/>
                <a:latin typeface="+mn-lt"/>
                <a:ea typeface="+mn-ea"/>
                <a:cs typeface="+mn-cs"/>
              </a:rPr>
              <a:t>This consistency is one of the great features of Docker. </a:t>
            </a:r>
          </a:p>
          <a:p>
            <a:r>
              <a:rPr lang="en-GB" sz="1200" b="0" i="0" kern="1200" dirty="0">
                <a:solidFill>
                  <a:schemeClr val="tx1"/>
                </a:solidFill>
                <a:effectLst/>
                <a:latin typeface="+mn-lt"/>
                <a:ea typeface="+mn-ea"/>
                <a:cs typeface="+mn-cs"/>
              </a:rPr>
              <a:t>It allows developers to test software in stable and uniform conditions.</a:t>
            </a:r>
          </a:p>
          <a:p>
            <a:r>
              <a:rPr lang="en-GB" sz="1200" b="0" i="0" kern="1200" dirty="0">
                <a:solidFill>
                  <a:schemeClr val="tx1"/>
                </a:solidFill>
                <a:effectLst/>
                <a:latin typeface="+mn-lt"/>
                <a:ea typeface="+mn-ea"/>
                <a:cs typeface="+mn-cs"/>
              </a:rPr>
              <a:t>Since images are, in a way, just templates, you cannot start or run them.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What you can do is use that template as a base to build a container. A container is, ultimately, just a running image. </a:t>
            </a:r>
          </a:p>
          <a:p>
            <a:r>
              <a:rPr lang="en-GB" sz="1200" b="0" i="0" kern="1200" dirty="0">
                <a:solidFill>
                  <a:schemeClr val="tx1"/>
                </a:solidFill>
                <a:effectLst/>
                <a:latin typeface="+mn-lt"/>
                <a:ea typeface="+mn-ea"/>
                <a:cs typeface="+mn-cs"/>
              </a:rPr>
              <a:t>Once you create a container, it adds a writable layer on top of the immutable image, meaning you can now modify it.</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Again, the image-base on which you create a container exists separately and cannot be altered.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Many tools have already been made available as docker images.</a:t>
            </a:r>
          </a:p>
          <a:p>
            <a:r>
              <a:rPr lang="en-GB" sz="1200" b="0" i="0" kern="1200" dirty="0">
                <a:solidFill>
                  <a:schemeClr val="tx1"/>
                </a:solidFill>
                <a:effectLst/>
                <a:latin typeface="+mn-lt"/>
                <a:ea typeface="+mn-ea"/>
                <a:cs typeface="+mn-cs"/>
              </a:rPr>
              <a:t>Where can we find them? </a:t>
            </a:r>
          </a:p>
          <a:p>
            <a:r>
              <a:rPr lang="en-GB" sz="1200" b="0" i="0" kern="1200" dirty="0">
                <a:solidFill>
                  <a:schemeClr val="tx1"/>
                </a:solidFill>
                <a:effectLst/>
                <a:latin typeface="+mn-lt"/>
                <a:ea typeface="+mn-ea"/>
                <a:cs typeface="+mn-cs"/>
              </a:rPr>
              <a:t>We discuss 2 resources here.</a:t>
            </a:r>
          </a:p>
          <a:p>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9BA2D70-C088-423F-8518-452E86B65DCC}" type="slidenum">
              <a:rPr lang="en-US" smtClean="0"/>
              <a:pPr/>
              <a:t>25</a:t>
            </a:fld>
            <a:endParaRPr lang="en-US"/>
          </a:p>
        </p:txBody>
      </p:sp>
    </p:spTree>
    <p:extLst>
      <p:ext uri="{BB962C8B-B14F-4D97-AF65-F5344CB8AC3E}">
        <p14:creationId xmlns:p14="http://schemas.microsoft.com/office/powerpoint/2010/main" val="7043394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Dockerhub</a:t>
            </a:r>
            <a:r>
              <a:rPr lang="en-US" dirty="0"/>
              <a:t> and </a:t>
            </a:r>
            <a:r>
              <a:rPr lang="en-US" dirty="0" err="1"/>
              <a:t>BioContainers</a:t>
            </a:r>
            <a:endParaRPr lang="en-US" dirty="0"/>
          </a:p>
          <a:p>
            <a:r>
              <a:rPr lang="en-US" dirty="0" err="1"/>
              <a:t>Dockerhub</a:t>
            </a:r>
            <a:r>
              <a:rPr lang="en-US" dirty="0"/>
              <a:t> is the world larges repository.</a:t>
            </a:r>
          </a:p>
          <a:p>
            <a:r>
              <a:rPr lang="en-US" dirty="0"/>
              <a:t>You find images of all major operating systems, databases, programming languages </a:t>
            </a:r>
            <a:r>
              <a:rPr lang="en-US" dirty="0" err="1"/>
              <a:t>etc</a:t>
            </a:r>
            <a:endParaRPr lang="en-US" dirty="0"/>
          </a:p>
          <a:p>
            <a:r>
              <a:rPr lang="en-US" dirty="0"/>
              <a:t>They provide </a:t>
            </a:r>
            <a:r>
              <a:rPr lang="en-GB" sz="1200" b="0" i="0" kern="1200" dirty="0">
                <a:solidFill>
                  <a:schemeClr val="tx1"/>
                </a:solidFill>
                <a:effectLst/>
                <a:latin typeface="+mn-lt"/>
                <a:ea typeface="+mn-ea"/>
                <a:cs typeface="+mn-cs"/>
              </a:rPr>
              <a:t> curated seta of Docker repositories called official images.</a:t>
            </a:r>
          </a:p>
          <a:p>
            <a:r>
              <a:rPr lang="en-GB" sz="1200" b="0" i="0" kern="1200" dirty="0">
                <a:solidFill>
                  <a:schemeClr val="tx1"/>
                </a:solidFill>
                <a:effectLst/>
                <a:latin typeface="+mn-lt"/>
                <a:ea typeface="+mn-ea"/>
                <a:cs typeface="+mn-cs"/>
              </a:rPr>
              <a:t>Another trustworthy image type are Publisher images, which are images provided by verified </a:t>
            </a:r>
            <a:r>
              <a:rPr lang="en-GB" sz="1200" b="0" i="0" kern="1200" dirty="0" err="1">
                <a:solidFill>
                  <a:schemeClr val="tx1"/>
                </a:solidFill>
                <a:effectLst/>
                <a:latin typeface="+mn-lt"/>
                <a:ea typeface="+mn-ea"/>
                <a:cs typeface="+mn-cs"/>
              </a:rPr>
              <a:t>commerical</a:t>
            </a:r>
            <a:r>
              <a:rPr lang="en-GB" sz="1200" b="0" i="0" kern="1200" dirty="0">
                <a:solidFill>
                  <a:schemeClr val="tx1"/>
                </a:solidFill>
                <a:effectLst/>
                <a:latin typeface="+mn-lt"/>
                <a:ea typeface="+mn-ea"/>
                <a:cs typeface="+mn-cs"/>
              </a:rPr>
              <a:t> entities</a:t>
            </a:r>
          </a:p>
          <a:p>
            <a:r>
              <a:rPr lang="en-GB" sz="1200" b="0" i="0" kern="1200" dirty="0" err="1">
                <a:solidFill>
                  <a:schemeClr val="tx1"/>
                </a:solidFill>
                <a:effectLst/>
                <a:latin typeface="+mn-lt"/>
                <a:ea typeface="+mn-ea"/>
                <a:cs typeface="+mn-cs"/>
              </a:rPr>
              <a:t>Dockerhub</a:t>
            </a:r>
            <a:r>
              <a:rPr lang="en-GB" sz="1200" b="0" i="0" kern="1200" dirty="0">
                <a:solidFill>
                  <a:schemeClr val="tx1"/>
                </a:solidFill>
                <a:effectLst/>
                <a:latin typeface="+mn-lt"/>
                <a:ea typeface="+mn-ea"/>
                <a:cs typeface="+mn-cs"/>
              </a:rPr>
              <a:t> is also the default source when downloading (aka pulling) images using the docker command line interface.</a:t>
            </a:r>
          </a:p>
          <a:p>
            <a:endParaRPr lang="en-GB" sz="1200" b="0" i="0" kern="1200" dirty="0">
              <a:solidFill>
                <a:schemeClr val="tx1"/>
              </a:solidFill>
              <a:effectLst/>
              <a:latin typeface="+mn-lt"/>
              <a:ea typeface="+mn-ea"/>
              <a:cs typeface="+mn-cs"/>
            </a:endParaRPr>
          </a:p>
          <a:p>
            <a:r>
              <a:rPr lang="en-GB" sz="1200" b="0" i="0" kern="1200" dirty="0" err="1">
                <a:solidFill>
                  <a:schemeClr val="tx1"/>
                </a:solidFill>
                <a:effectLst/>
                <a:latin typeface="+mn-lt"/>
                <a:ea typeface="+mn-ea"/>
                <a:cs typeface="+mn-cs"/>
              </a:rPr>
              <a:t>Biocontainers</a:t>
            </a:r>
            <a:r>
              <a:rPr lang="en-GB" sz="1200" b="0" i="0" kern="1200" dirty="0">
                <a:solidFill>
                  <a:schemeClr val="tx1"/>
                </a:solidFill>
                <a:effectLst/>
                <a:latin typeface="+mn-lt"/>
                <a:ea typeface="+mn-ea"/>
                <a:cs typeface="+mn-cs"/>
              </a:rPr>
              <a:t> is a community driven project, focusing on bioinformatic tools. </a:t>
            </a:r>
          </a:p>
          <a:p>
            <a:r>
              <a:rPr lang="en-GB" sz="1200" b="0" i="0" kern="1200" dirty="0">
                <a:solidFill>
                  <a:schemeClr val="tx1"/>
                </a:solidFill>
                <a:effectLst/>
                <a:latin typeface="+mn-lt"/>
                <a:ea typeface="+mn-ea"/>
                <a:cs typeface="+mn-cs"/>
              </a:rPr>
              <a:t>Most of commonly used tools are available, and users are able to request for any tool to be made available in an image. </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26</a:t>
            </a:fld>
            <a:endParaRPr lang="en-US"/>
          </a:p>
        </p:txBody>
      </p:sp>
    </p:spTree>
    <p:extLst>
      <p:ext uri="{BB962C8B-B14F-4D97-AF65-F5344CB8AC3E}">
        <p14:creationId xmlns:p14="http://schemas.microsoft.com/office/powerpoint/2010/main" val="17905901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an overview of commonly used commands.</a:t>
            </a:r>
          </a:p>
          <a:p>
            <a:r>
              <a:rPr lang="en-US" dirty="0"/>
              <a:t>The structure of the commands should be apparent, it starts with docker,` followed by a command and options.</a:t>
            </a:r>
          </a:p>
          <a:p>
            <a:r>
              <a:rPr lang="en-US" dirty="0"/>
              <a:t>The most important one to remember is --help. </a:t>
            </a:r>
          </a:p>
          <a:p>
            <a:r>
              <a:rPr lang="en-US" dirty="0"/>
              <a:t>It can be added to any command for more information.</a:t>
            </a:r>
          </a:p>
          <a:p>
            <a:endParaRPr lang="en-US" dirty="0"/>
          </a:p>
          <a:p>
            <a:r>
              <a:rPr lang="en-US" dirty="0"/>
              <a:t>The first command downloads (pulls) the latest ubuntu image from </a:t>
            </a:r>
            <a:r>
              <a:rPr lang="en-US" dirty="0" err="1"/>
              <a:t>dockerhub</a:t>
            </a:r>
            <a:r>
              <a:rPr lang="en-US" dirty="0"/>
              <a:t>.</a:t>
            </a:r>
          </a:p>
          <a:p>
            <a:endParaRPr lang="en-US" dirty="0"/>
          </a:p>
          <a:p>
            <a:r>
              <a:rPr lang="en-US" dirty="0"/>
              <a:t>Next we see how to create a container from image. </a:t>
            </a:r>
          </a:p>
          <a:p>
            <a:r>
              <a:rPr lang="en-US" dirty="0"/>
              <a:t>Finally, the thing we have been working towards the whole time.</a:t>
            </a:r>
          </a:p>
          <a:p>
            <a:r>
              <a:rPr lang="en-US" dirty="0"/>
              <a:t>Using ubuntu version 18.04, it creates a container from the image and execute ls -l in the starting directory in the container, which is /.</a:t>
            </a:r>
          </a:p>
          <a:p>
            <a:r>
              <a:rPr lang="en-US" dirty="0"/>
              <a:t>I would like to mention that docker run &amp; docker container run are the same. </a:t>
            </a:r>
          </a:p>
          <a:p>
            <a:r>
              <a:rPr lang="en-US" dirty="0"/>
              <a:t>If you are very daring, a container allows you to do all the things you can't do outside, you finally can push that red button</a:t>
            </a:r>
          </a:p>
          <a:p>
            <a:endParaRPr lang="en-US" dirty="0"/>
          </a:p>
          <a:p>
            <a:r>
              <a:rPr lang="en-US" dirty="0"/>
              <a:t>Naming a container is often helpful, as well as starting it in a detached mode in the background which we see in the next command.</a:t>
            </a:r>
          </a:p>
          <a:p>
            <a:endParaRPr lang="en-US" dirty="0"/>
          </a:p>
          <a:p>
            <a:r>
              <a:rPr lang="en-US" dirty="0"/>
              <a:t>Most of the other commands should be self-</a:t>
            </a:r>
            <a:r>
              <a:rPr lang="en-GB" sz="1200" b="0" i="0" kern="1200" dirty="0">
                <a:solidFill>
                  <a:schemeClr val="tx1"/>
                </a:solidFill>
                <a:effectLst/>
                <a:latin typeface="+mn-lt"/>
                <a:ea typeface="+mn-ea"/>
                <a:cs typeface="+mn-cs"/>
              </a:rPr>
              <a:t>explanatory</a:t>
            </a:r>
            <a:r>
              <a:rPr lang="en-US" dirty="0"/>
              <a:t>, and we will use most of them in the practical. </a:t>
            </a:r>
          </a:p>
          <a:p>
            <a:r>
              <a:rPr lang="en-US" dirty="0"/>
              <a:t> </a:t>
            </a:r>
          </a:p>
          <a:p>
            <a:r>
              <a:rPr lang="en-US" dirty="0"/>
              <a:t>I like to mention two more examples. </a:t>
            </a:r>
          </a:p>
          <a:p>
            <a:r>
              <a:rPr lang="en-US" dirty="0"/>
              <a:t>Both are part of the "Open a shell in a container".</a:t>
            </a:r>
          </a:p>
          <a:p>
            <a:r>
              <a:rPr lang="en-US" dirty="0"/>
              <a:t>The first is the option --</a:t>
            </a:r>
            <a:r>
              <a:rPr lang="en-US" dirty="0" err="1"/>
              <a:t>entrypoint</a:t>
            </a:r>
            <a:r>
              <a:rPr lang="en-US" dirty="0"/>
              <a:t>. </a:t>
            </a:r>
            <a:r>
              <a:rPr lang="en-US" dirty="0" err="1"/>
              <a:t>Entrypoint</a:t>
            </a:r>
            <a:r>
              <a:rPr lang="en-US" dirty="0"/>
              <a:t> is a docker instruction used in an image file to tell what to do when the container starts. In this case it is execute </a:t>
            </a:r>
            <a:r>
              <a:rPr lang="en-US" dirty="0" err="1"/>
              <a:t>genrich</a:t>
            </a:r>
            <a:r>
              <a:rPr lang="en-US" dirty="0"/>
              <a:t>. This behavior can be overwritten by using the </a:t>
            </a:r>
            <a:r>
              <a:rPr lang="en-US" dirty="0" err="1"/>
              <a:t>entrypoint</a:t>
            </a:r>
            <a:r>
              <a:rPr lang="en-US" dirty="0"/>
              <a:t> option.</a:t>
            </a:r>
          </a:p>
          <a:p>
            <a:endParaRPr lang="en-US" dirty="0"/>
          </a:p>
          <a:p>
            <a:r>
              <a:rPr lang="en-US" dirty="0"/>
              <a:t>The other one is the use of --rm.</a:t>
            </a:r>
          </a:p>
          <a:p>
            <a:r>
              <a:rPr lang="en-US" dirty="0"/>
              <a:t>Using it will delete the container once it is finished, which means there won’t be any log to inspect. </a:t>
            </a:r>
          </a:p>
          <a:p>
            <a:r>
              <a:rPr lang="en-US" dirty="0"/>
              <a:t>Only use it when testing or debugging, but not in a production environment. </a:t>
            </a:r>
          </a:p>
          <a:p>
            <a:r>
              <a:rPr lang="en-US" dirty="0"/>
              <a:t>If the container fails, you have no way to find out why it did so.</a:t>
            </a:r>
          </a:p>
          <a:p>
            <a:endParaRPr lang="en-US" dirty="0"/>
          </a:p>
          <a:p>
            <a:r>
              <a:rPr lang="en-US" dirty="0"/>
              <a:t>Lastly, I highly recommend to start creating your own cheat sheet.</a:t>
            </a:r>
          </a:p>
          <a:p>
            <a:r>
              <a:rPr lang="en-US" dirty="0"/>
              <a:t>As you have learned by now, docker is a simple, but complex tool and having a list with commands and notes is really helpful</a:t>
            </a:r>
          </a:p>
        </p:txBody>
      </p:sp>
      <p:sp>
        <p:nvSpPr>
          <p:cNvPr id="4" name="Slide Number Placeholder 3"/>
          <p:cNvSpPr>
            <a:spLocks noGrp="1"/>
          </p:cNvSpPr>
          <p:nvPr>
            <p:ph type="sldNum" sz="quarter" idx="5"/>
          </p:nvPr>
        </p:nvSpPr>
        <p:spPr/>
        <p:txBody>
          <a:bodyPr/>
          <a:lstStyle/>
          <a:p>
            <a:fld id="{D9BA2D70-C088-423F-8518-452E86B65DCC}" type="slidenum">
              <a:rPr lang="en-US" smtClean="0"/>
              <a:pPr/>
              <a:t>27</a:t>
            </a:fld>
            <a:endParaRPr lang="en-US"/>
          </a:p>
        </p:txBody>
      </p:sp>
    </p:spTree>
    <p:extLst>
      <p:ext uri="{BB962C8B-B14F-4D97-AF65-F5344CB8AC3E}">
        <p14:creationId xmlns:p14="http://schemas.microsoft.com/office/powerpoint/2010/main" val="41985832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part of this introduction is how Docker identifies objects.</a:t>
            </a:r>
          </a:p>
          <a:p>
            <a:r>
              <a:rPr lang="en-US" dirty="0"/>
              <a:t>An object can be a container, an image, a network etc.</a:t>
            </a:r>
          </a:p>
          <a:p>
            <a:r>
              <a:rPr lang="en-US" dirty="0"/>
              <a:t>All objects are identified  by an </a:t>
            </a:r>
            <a:r>
              <a:rPr lang="en-GB" sz="1200" b="0" i="0" kern="1200" dirty="0">
                <a:solidFill>
                  <a:schemeClr val="tx1"/>
                </a:solidFill>
                <a:effectLst/>
                <a:latin typeface="+mn-lt"/>
                <a:ea typeface="+mn-ea"/>
                <a:cs typeface="+mn-cs"/>
              </a:rPr>
              <a:t>universally unique identifier (</a:t>
            </a:r>
            <a:r>
              <a:rPr lang="en-GB" sz="1200" b="1" i="0" kern="1200" dirty="0">
                <a:solidFill>
                  <a:schemeClr val="tx1"/>
                </a:solidFill>
                <a:effectLst/>
                <a:latin typeface="+mn-lt"/>
                <a:ea typeface="+mn-ea"/>
                <a:cs typeface="+mn-cs"/>
              </a:rPr>
              <a:t>UUID</a:t>
            </a:r>
            <a:r>
              <a:rPr lang="en-GB" sz="1200" b="0" i="0" kern="1200" dirty="0">
                <a:solidFill>
                  <a:schemeClr val="tx1"/>
                </a:solidFill>
                <a:effectLst/>
                <a:latin typeface="+mn-lt"/>
                <a:ea typeface="+mn-ea"/>
                <a:cs typeface="+mn-cs"/>
              </a:rPr>
              <a:t>), which  is a 128-bit label. </a:t>
            </a:r>
          </a:p>
          <a:p>
            <a:r>
              <a:rPr lang="en-GB" sz="1200" b="0" i="0" kern="1200" dirty="0">
                <a:solidFill>
                  <a:schemeClr val="tx1"/>
                </a:solidFill>
                <a:effectLst/>
                <a:latin typeface="+mn-lt"/>
                <a:ea typeface="+mn-ea"/>
                <a:cs typeface="+mn-cs"/>
              </a:rPr>
              <a:t>When interacting with Docker you can either use the whole string (next slide), or the short version displayed with the ls command.</a:t>
            </a:r>
            <a:endParaRPr lang="en-US" dirty="0"/>
          </a:p>
          <a:p>
            <a:r>
              <a:rPr lang="en-US" dirty="0"/>
              <a:t>In fact, you only need to type as many character as necessary to have a unique string.</a:t>
            </a:r>
          </a:p>
          <a:p>
            <a:endParaRPr lang="en-US" dirty="0"/>
          </a:p>
          <a:p>
            <a:r>
              <a:rPr lang="en-US" dirty="0"/>
              <a:t>Container also have a name. </a:t>
            </a:r>
          </a:p>
          <a:p>
            <a:r>
              <a:rPr lang="en-US" dirty="0"/>
              <a:t>This name can either be assigned by you, or it is automatically generated from a list of adjectives and famous scientists or hackers.</a:t>
            </a:r>
          </a:p>
          <a:p>
            <a:r>
              <a:rPr lang="en-US" dirty="0"/>
              <a:t>That is list can be extended!</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28</a:t>
            </a:fld>
            <a:endParaRPr lang="en-US"/>
          </a:p>
        </p:txBody>
      </p:sp>
    </p:spTree>
    <p:extLst>
      <p:ext uri="{BB962C8B-B14F-4D97-AF65-F5344CB8AC3E}">
        <p14:creationId xmlns:p14="http://schemas.microsoft.com/office/powerpoint/2010/main" val="37274875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find more information about a docker object by inspecting its UUID (short or long).</a:t>
            </a:r>
          </a:p>
          <a:p>
            <a:r>
              <a:rPr lang="en-US" dirty="0"/>
              <a:t>This can give you valuable information </a:t>
            </a:r>
          </a:p>
        </p:txBody>
      </p:sp>
      <p:sp>
        <p:nvSpPr>
          <p:cNvPr id="4" name="Slide Number Placeholder 3"/>
          <p:cNvSpPr>
            <a:spLocks noGrp="1"/>
          </p:cNvSpPr>
          <p:nvPr>
            <p:ph type="sldNum" sz="quarter" idx="5"/>
          </p:nvPr>
        </p:nvSpPr>
        <p:spPr/>
        <p:txBody>
          <a:bodyPr/>
          <a:lstStyle/>
          <a:p>
            <a:fld id="{D9BA2D70-C088-423F-8518-452E86B65DCC}" type="slidenum">
              <a:rPr lang="en-US" smtClean="0"/>
              <a:pPr/>
              <a:t>29</a:t>
            </a:fld>
            <a:endParaRPr lang="en-US"/>
          </a:p>
        </p:txBody>
      </p:sp>
    </p:spTree>
    <p:extLst>
      <p:ext uri="{BB962C8B-B14F-4D97-AF65-F5344CB8AC3E}">
        <p14:creationId xmlns:p14="http://schemas.microsoft.com/office/powerpoint/2010/main" val="823930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Modern day development  lives in a complex world. For even the most basic application you are likely to have a back-end language that lives on the server, a front-end language  that lives on the client, third-party and in-house libraries for both languages, a database, an operating system, often deploying to Linux but developing on a different one. And this is for a basic app! </a:t>
            </a:r>
          </a:p>
          <a:p>
            <a:r>
              <a:rPr lang="en-GB" sz="1200" b="0" i="0" kern="1200" dirty="0">
                <a:solidFill>
                  <a:schemeClr val="tx1"/>
                </a:solidFill>
                <a:effectLst/>
                <a:latin typeface="+mn-lt"/>
                <a:ea typeface="+mn-ea"/>
                <a:cs typeface="+mn-cs"/>
              </a:rPr>
              <a:t>What if you have utility programs that are written in another language? What if you have other uncommon dependencies and requirements? The uncommon of course being actually very common in bioinformatics.</a:t>
            </a:r>
          </a:p>
          <a:p>
            <a:r>
              <a:rPr lang="en-GB" sz="1200" b="0" i="0" kern="1200" dirty="0">
                <a:solidFill>
                  <a:schemeClr val="tx1"/>
                </a:solidFill>
                <a:effectLst/>
                <a:latin typeface="+mn-lt"/>
                <a:ea typeface="+mn-ea"/>
                <a:cs typeface="+mn-cs"/>
              </a:rPr>
              <a:t>All this adds up to a lot of complexity, and worst of all- it is complexity that you have to manage across multiple platforms. </a:t>
            </a:r>
          </a:p>
          <a:p>
            <a:r>
              <a:rPr lang="en-GB" sz="1200" b="0" i="0" kern="1200" dirty="0">
                <a:solidFill>
                  <a:schemeClr val="tx1"/>
                </a:solidFill>
                <a:effectLst/>
                <a:latin typeface="+mn-lt"/>
                <a:ea typeface="+mn-ea"/>
                <a:cs typeface="+mn-cs"/>
              </a:rPr>
              <a:t>While these examples are focused on tools that are published as a service in web, I personally experienced similar problems many times. </a:t>
            </a:r>
          </a:p>
          <a:p>
            <a:r>
              <a:rPr lang="en-GB" sz="1200" b="0" i="0" kern="1200" dirty="0">
                <a:solidFill>
                  <a:schemeClr val="tx1"/>
                </a:solidFill>
                <a:effectLst/>
                <a:latin typeface="+mn-lt"/>
                <a:ea typeface="+mn-ea"/>
                <a:cs typeface="+mn-cs"/>
              </a:rPr>
              <a:t>If I got an app up and running on my MacBook and then want to use it on the EBI farm, I knew I was in for some fun times: Linux brew vs home brew, different compilers and no root rights.</a:t>
            </a:r>
          </a:p>
          <a:p>
            <a:r>
              <a:rPr lang="en-GB" sz="1200" b="0" i="0" kern="1200" dirty="0">
                <a:solidFill>
                  <a:schemeClr val="tx1"/>
                </a:solidFill>
                <a:effectLst/>
                <a:latin typeface="+mn-lt"/>
                <a:ea typeface="+mn-ea"/>
                <a:cs typeface="+mn-cs"/>
              </a:rPr>
              <a:t>While everything should be the same, it never quite was.</a:t>
            </a:r>
          </a:p>
          <a:p>
            <a:r>
              <a:rPr lang="en-GB" sz="1200" b="0" i="0" kern="1200" dirty="0">
                <a:solidFill>
                  <a:schemeClr val="tx1"/>
                </a:solidFill>
                <a:effectLst/>
                <a:latin typeface="+mn-lt"/>
                <a:ea typeface="+mn-ea"/>
                <a:cs typeface="+mn-cs"/>
              </a:rPr>
              <a:t>Personally I found that spending my time fighting with compilers and dependencies very frustrating and a waste of my time.</a:t>
            </a:r>
          </a:p>
          <a:p>
            <a:r>
              <a:rPr lang="en-GB" sz="1200" b="0" i="0" kern="1200" dirty="0">
                <a:solidFill>
                  <a:schemeClr val="tx1"/>
                </a:solidFill>
                <a:effectLst/>
                <a:latin typeface="+mn-lt"/>
                <a:ea typeface="+mn-ea"/>
                <a:cs typeface="+mn-cs"/>
              </a:rPr>
              <a:t>These troubles have been nicely summed up as </a:t>
            </a:r>
          </a:p>
        </p:txBody>
      </p:sp>
      <p:sp>
        <p:nvSpPr>
          <p:cNvPr id="4" name="Slide Number Placeholder 3"/>
          <p:cNvSpPr>
            <a:spLocks noGrp="1"/>
          </p:cNvSpPr>
          <p:nvPr>
            <p:ph type="sldNum" sz="quarter" idx="5"/>
          </p:nvPr>
        </p:nvSpPr>
        <p:spPr/>
        <p:txBody>
          <a:bodyPr/>
          <a:lstStyle/>
          <a:p>
            <a:fld id="{D9BA2D70-C088-423F-8518-452E86B65DCC}" type="slidenum">
              <a:rPr lang="en-US" smtClean="0"/>
              <a:pPr/>
              <a:t>3</a:t>
            </a:fld>
            <a:endParaRPr lang="en-US"/>
          </a:p>
        </p:txBody>
      </p:sp>
    </p:spTree>
    <p:extLst>
      <p:ext uri="{BB962C8B-B14F-4D97-AF65-F5344CB8AC3E}">
        <p14:creationId xmlns:p14="http://schemas.microsoft.com/office/powerpoint/2010/main" val="27062526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an example of how easy docker can make things. </a:t>
            </a:r>
          </a:p>
          <a:p>
            <a:r>
              <a:rPr lang="en-US" dirty="0"/>
              <a:t>While preparing for this course, I was in need for </a:t>
            </a:r>
            <a:r>
              <a:rPr lang="en-US" dirty="0" err="1"/>
              <a:t>Rstudio</a:t>
            </a:r>
            <a:r>
              <a:rPr lang="en-US" dirty="0"/>
              <a:t> with a few packages installed.</a:t>
            </a:r>
          </a:p>
          <a:p>
            <a:r>
              <a:rPr lang="en-US" dirty="0"/>
              <a:t>I tried installing it on my machine and a VM, but after about 20 min of compiling, it failed. </a:t>
            </a:r>
          </a:p>
          <a:p>
            <a:r>
              <a:rPr lang="en-US" dirty="0"/>
              <a:t>Instead of spending time debugging the reason, I simply created a small </a:t>
            </a:r>
            <a:r>
              <a:rPr lang="en-US" dirty="0" err="1"/>
              <a:t>Dockerfile</a:t>
            </a:r>
            <a:r>
              <a:rPr lang="en-US" dirty="0"/>
              <a:t>, build it, and voila – I had working version of R-Studio with all dependencies! </a:t>
            </a:r>
          </a:p>
        </p:txBody>
      </p:sp>
      <p:sp>
        <p:nvSpPr>
          <p:cNvPr id="4" name="Slide Number Placeholder 3"/>
          <p:cNvSpPr>
            <a:spLocks noGrp="1"/>
          </p:cNvSpPr>
          <p:nvPr>
            <p:ph type="sldNum" sz="quarter" idx="5"/>
          </p:nvPr>
        </p:nvSpPr>
        <p:spPr/>
        <p:txBody>
          <a:bodyPr/>
          <a:lstStyle/>
          <a:p>
            <a:fld id="{D9BA2D70-C088-423F-8518-452E86B65DCC}" type="slidenum">
              <a:rPr lang="en-US" smtClean="0"/>
              <a:pPr/>
              <a:t>30</a:t>
            </a:fld>
            <a:endParaRPr lang="en-US"/>
          </a:p>
        </p:txBody>
      </p:sp>
    </p:spTree>
    <p:extLst>
      <p:ext uri="{BB962C8B-B14F-4D97-AF65-F5344CB8AC3E}">
        <p14:creationId xmlns:p14="http://schemas.microsoft.com/office/powerpoint/2010/main" val="1098966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“Matrix from Hell”.</a:t>
            </a:r>
          </a:p>
          <a:p>
            <a:r>
              <a:rPr lang="en-GB" sz="1200" b="0" i="0" kern="1200" dirty="0">
                <a:solidFill>
                  <a:schemeClr val="tx1"/>
                </a:solidFill>
                <a:effectLst/>
                <a:latin typeface="+mn-lt"/>
                <a:ea typeface="+mn-ea"/>
                <a:cs typeface="+mn-cs"/>
              </a:rPr>
              <a:t>Every software component, multiplied by every environment where it has to run at some point.</a:t>
            </a:r>
          </a:p>
          <a:p>
            <a:r>
              <a:rPr lang="en-GB" sz="1200" b="0" i="0" kern="1200" dirty="0">
                <a:solidFill>
                  <a:schemeClr val="tx1"/>
                </a:solidFill>
                <a:effectLst/>
                <a:latin typeface="+mn-lt"/>
                <a:ea typeface="+mn-ea"/>
                <a:cs typeface="+mn-cs"/>
              </a:rPr>
              <a:t>Don’t forget, other people might want to use your tool as well.</a:t>
            </a:r>
          </a:p>
          <a:p>
            <a:r>
              <a:rPr lang="en-GB" sz="1200" b="0" i="0" kern="1200" dirty="0">
                <a:solidFill>
                  <a:schemeClr val="tx1"/>
                </a:solidFill>
                <a:effectLst/>
                <a:latin typeface="+mn-lt"/>
                <a:ea typeface="+mn-ea"/>
                <a:cs typeface="+mn-cs"/>
              </a:rPr>
              <a:t>Everything must work. </a:t>
            </a:r>
          </a:p>
          <a:p>
            <a:r>
              <a:rPr lang="en-GB" sz="1200" b="0" i="0" kern="1200" dirty="0">
                <a:solidFill>
                  <a:schemeClr val="tx1"/>
                </a:solidFill>
                <a:effectLst/>
                <a:latin typeface="+mn-lt"/>
                <a:ea typeface="+mn-ea"/>
                <a:cs typeface="+mn-cs"/>
              </a:rPr>
              <a:t>Code is developed on a laptop, and then copied to a computer cluster. </a:t>
            </a:r>
          </a:p>
          <a:p>
            <a:r>
              <a:rPr lang="en-GB" sz="1200" b="0" i="0" kern="1200" dirty="0">
                <a:solidFill>
                  <a:schemeClr val="tx1"/>
                </a:solidFill>
                <a:effectLst/>
                <a:latin typeface="+mn-lt"/>
                <a:ea typeface="+mn-ea"/>
                <a:cs typeface="+mn-cs"/>
              </a:rPr>
              <a:t>You have collaborators who use a different OS or different MySQL version. </a:t>
            </a:r>
          </a:p>
          <a:p>
            <a:r>
              <a:rPr lang="en-GB" sz="1200" b="0" i="0" kern="1200" dirty="0">
                <a:solidFill>
                  <a:schemeClr val="tx1"/>
                </a:solidFill>
                <a:effectLst/>
                <a:latin typeface="+mn-lt"/>
                <a:ea typeface="+mn-ea"/>
                <a:cs typeface="+mn-cs"/>
              </a:rPr>
              <a:t>Your paper with the tool got published, hundreds of people are using it. </a:t>
            </a:r>
          </a:p>
          <a:p>
            <a:r>
              <a:rPr lang="en-GB" sz="1200" b="0" i="0" kern="1200" dirty="0">
                <a:solidFill>
                  <a:schemeClr val="tx1"/>
                </a:solidFill>
                <a:effectLst/>
                <a:latin typeface="+mn-lt"/>
                <a:ea typeface="+mn-ea"/>
                <a:cs typeface="+mn-cs"/>
              </a:rPr>
              <a:t>A few dozens don’t get it to run, and suddenly you find yourself doing user support of for hours and hours. </a:t>
            </a:r>
          </a:p>
          <a:p>
            <a:r>
              <a:rPr lang="en-GB" sz="1200" b="0" i="0" kern="1200" dirty="0">
                <a:solidFill>
                  <a:schemeClr val="tx1"/>
                </a:solidFill>
                <a:effectLst/>
                <a:latin typeface="+mn-lt"/>
                <a:ea typeface="+mn-ea"/>
                <a:cs typeface="+mn-cs"/>
              </a:rPr>
              <a:t>In simple words, it is the challenge of packaging any application, irrespective of language/frameworks/dependencies, so that it can run on any system, irrespective of the underlying OS/hardware/infrastructure.</a:t>
            </a:r>
          </a:p>
          <a:p>
            <a:r>
              <a:rPr lang="en-GB" sz="1200" b="0" i="0" kern="1200" dirty="0">
                <a:solidFill>
                  <a:schemeClr val="tx1"/>
                </a:solidFill>
                <a:effectLst/>
                <a:latin typeface="+mn-lt"/>
                <a:ea typeface="+mn-ea"/>
                <a:cs typeface="+mn-cs"/>
              </a:rPr>
              <a:t>We can’t surely be the first people to experience that issue? Is there another group of people who has the same problem?</a:t>
            </a:r>
          </a:p>
        </p:txBody>
      </p:sp>
      <p:sp>
        <p:nvSpPr>
          <p:cNvPr id="4" name="Slide Number Placeholder 3"/>
          <p:cNvSpPr>
            <a:spLocks noGrp="1"/>
          </p:cNvSpPr>
          <p:nvPr>
            <p:ph type="sldNum" sz="quarter" idx="5"/>
          </p:nvPr>
        </p:nvSpPr>
        <p:spPr/>
        <p:txBody>
          <a:bodyPr/>
          <a:lstStyle/>
          <a:p>
            <a:fld id="{D9BA2D70-C088-423F-8518-452E86B65DCC}" type="slidenum">
              <a:rPr lang="en-US" smtClean="0"/>
              <a:pPr/>
              <a:t>4</a:t>
            </a:fld>
            <a:endParaRPr lang="en-US"/>
          </a:p>
        </p:txBody>
      </p:sp>
    </p:spTree>
    <p:extLst>
      <p:ext uri="{BB962C8B-B14F-4D97-AF65-F5344CB8AC3E}">
        <p14:creationId xmlns:p14="http://schemas.microsoft.com/office/powerpoint/2010/main" val="3274933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Cargo transport pre-1960 faced similar issues.</a:t>
            </a:r>
          </a:p>
          <a:p>
            <a:r>
              <a:rPr lang="en-US" dirty="0"/>
              <a:t>I need to ship coffee beans, </a:t>
            </a:r>
          </a:p>
          <a:p>
            <a:r>
              <a:rPr lang="en-US" dirty="0"/>
              <a:t>I need to get them from one to the other side of the world. </a:t>
            </a:r>
          </a:p>
          <a:p>
            <a:r>
              <a:rPr lang="en-US" dirty="0"/>
              <a:t>It is MY problem how the goods are handled at EVERY STEP of the way. </a:t>
            </a:r>
          </a:p>
          <a:p>
            <a:r>
              <a:rPr lang="en-US" dirty="0"/>
              <a:t>Is all the staff involved trained? </a:t>
            </a:r>
          </a:p>
          <a:p>
            <a:r>
              <a:rPr lang="en-US" dirty="0"/>
              <a:t>What trucks to use? </a:t>
            </a:r>
          </a:p>
          <a:p>
            <a:r>
              <a:rPr lang="en-US" dirty="0"/>
              <a:t>The type of shipping also depends on the type of my goods. </a:t>
            </a:r>
          </a:p>
          <a:p>
            <a:r>
              <a:rPr lang="en-US" dirty="0"/>
              <a:t>That means that every provider needs an expert in-house who maps out routes and has the knowledge of the means of transports involved. </a:t>
            </a:r>
          </a:p>
          <a:p>
            <a:r>
              <a:rPr lang="en-US" dirty="0"/>
              <a:t>That makes it a very fragile and expensive process.</a:t>
            </a:r>
          </a:p>
        </p:txBody>
      </p:sp>
      <p:sp>
        <p:nvSpPr>
          <p:cNvPr id="4" name="Slide Number Placeholder 3"/>
          <p:cNvSpPr>
            <a:spLocks noGrp="1"/>
          </p:cNvSpPr>
          <p:nvPr>
            <p:ph type="sldNum" sz="quarter" idx="5"/>
          </p:nvPr>
        </p:nvSpPr>
        <p:spPr/>
        <p:txBody>
          <a:bodyPr/>
          <a:lstStyle/>
          <a:p>
            <a:fld id="{D9BA2D70-C088-423F-8518-452E86B65DCC}" type="slidenum">
              <a:rPr lang="en-US" smtClean="0"/>
              <a:pPr/>
              <a:t>5</a:t>
            </a:fld>
            <a:endParaRPr lang="en-US"/>
          </a:p>
        </p:txBody>
      </p:sp>
    </p:spTree>
    <p:extLst>
      <p:ext uri="{BB962C8B-B14F-4D97-AF65-F5344CB8AC3E}">
        <p14:creationId xmlns:p14="http://schemas.microsoft.com/office/powerpoint/2010/main" val="621780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present that with the same Matrix of Hell. </a:t>
            </a:r>
          </a:p>
          <a:p>
            <a:r>
              <a:rPr lang="en-US" dirty="0"/>
              <a:t>Every item to ship multiplied by every possible way to ship it.</a:t>
            </a:r>
          </a:p>
          <a:p>
            <a:r>
              <a:rPr lang="en-US" dirty="0"/>
              <a:t>How to solve it?</a:t>
            </a:r>
          </a:p>
          <a:p>
            <a:r>
              <a:rPr lang="en-US" dirty="0"/>
              <a:t>You probably already guessed it:</a:t>
            </a:r>
          </a:p>
        </p:txBody>
      </p:sp>
      <p:sp>
        <p:nvSpPr>
          <p:cNvPr id="4" name="Slide Number Placeholder 3"/>
          <p:cNvSpPr>
            <a:spLocks noGrp="1"/>
          </p:cNvSpPr>
          <p:nvPr>
            <p:ph type="sldNum" sz="quarter" idx="5"/>
          </p:nvPr>
        </p:nvSpPr>
        <p:spPr/>
        <p:txBody>
          <a:bodyPr/>
          <a:lstStyle/>
          <a:p>
            <a:fld id="{D9BA2D70-C088-423F-8518-452E86B65DCC}" type="slidenum">
              <a:rPr lang="en-US" smtClean="0"/>
              <a:pPr/>
              <a:t>6</a:t>
            </a:fld>
            <a:endParaRPr lang="en-US"/>
          </a:p>
        </p:txBody>
      </p:sp>
    </p:spTree>
    <p:extLst>
      <p:ext uri="{BB962C8B-B14F-4D97-AF65-F5344CB8AC3E}">
        <p14:creationId xmlns:p14="http://schemas.microsoft.com/office/powerpoint/2010/main" val="180977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Container~</a:t>
            </a:r>
          </a:p>
          <a:p>
            <a:r>
              <a:rPr lang="en-US" dirty="0"/>
              <a:t>They agreed on the size, the weight, how the doors work, where the locks are, where the labels are put and so on. </a:t>
            </a:r>
          </a:p>
          <a:p>
            <a:r>
              <a:rPr lang="en-US" dirty="0"/>
              <a:t>Infrastructure provider standardized on that, as well as people shipping goods.</a:t>
            </a:r>
          </a:p>
          <a:p>
            <a:r>
              <a:rPr lang="en-US" dirty="0"/>
              <a:t>With this, responsibilities shifted. </a:t>
            </a:r>
          </a:p>
          <a:p>
            <a:r>
              <a:rPr lang="en-US" dirty="0"/>
              <a:t>If I want to ship coffee, I only need to put it into this box and seal it. </a:t>
            </a:r>
          </a:p>
          <a:p>
            <a:r>
              <a:rPr lang="en-US" dirty="0"/>
              <a:t>From that point it is no longer my problem. </a:t>
            </a:r>
          </a:p>
          <a:p>
            <a:r>
              <a:rPr lang="en-US" dirty="0"/>
              <a:t>I can hand it over to a wide variety of infrastructure providers, and even hand it over to a provider that I never dealt with. </a:t>
            </a:r>
          </a:p>
          <a:p>
            <a:r>
              <a:rPr lang="en-US" dirty="0"/>
              <a:t>As an infrastructure provider I know exactly what to expect and I can focus on improving: faster boats, bigger truck, better organized facilities.</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7</a:t>
            </a:fld>
            <a:endParaRPr lang="en-US"/>
          </a:p>
        </p:txBody>
      </p:sp>
    </p:spTree>
    <p:extLst>
      <p:ext uri="{BB962C8B-B14F-4D97-AF65-F5344CB8AC3E}">
        <p14:creationId xmlns:p14="http://schemas.microsoft.com/office/powerpoint/2010/main" val="3879359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should be applied to software. </a:t>
            </a:r>
          </a:p>
          <a:p>
            <a:r>
              <a:rPr lang="en-US" dirty="0"/>
              <a:t>It is embarrassing that moving software from one data center to another takes longer than shipping good from one  side of the world to the other.</a:t>
            </a:r>
          </a:p>
          <a:p>
            <a:r>
              <a:rPr lang="en-US" dirty="0"/>
              <a:t>Docker provides a standard way to pack software into a box, with standard properties, and then the box can be handed to other teams  or infrastructure providers, and they know how to handle it. </a:t>
            </a:r>
          </a:p>
        </p:txBody>
      </p:sp>
      <p:sp>
        <p:nvSpPr>
          <p:cNvPr id="4" name="Slide Number Placeholder 3"/>
          <p:cNvSpPr>
            <a:spLocks noGrp="1"/>
          </p:cNvSpPr>
          <p:nvPr>
            <p:ph type="sldNum" sz="quarter" idx="5"/>
          </p:nvPr>
        </p:nvSpPr>
        <p:spPr/>
        <p:txBody>
          <a:bodyPr/>
          <a:lstStyle/>
          <a:p>
            <a:fld id="{D9BA2D70-C088-423F-8518-452E86B65DCC}" type="slidenum">
              <a:rPr lang="en-US" smtClean="0"/>
              <a:pPr/>
              <a:t>8</a:t>
            </a:fld>
            <a:endParaRPr lang="en-US"/>
          </a:p>
        </p:txBody>
      </p:sp>
    </p:spTree>
    <p:extLst>
      <p:ext uri="{BB962C8B-B14F-4D97-AF65-F5344CB8AC3E}">
        <p14:creationId xmlns:p14="http://schemas.microsoft.com/office/powerpoint/2010/main" val="2891477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Separation of concerns</a:t>
            </a:r>
          </a:p>
          <a:p>
            <a:r>
              <a:rPr lang="en-GB" sz="1200" b="0" i="0" kern="1200" dirty="0">
                <a:solidFill>
                  <a:schemeClr val="tx1"/>
                </a:solidFill>
                <a:effectLst/>
                <a:latin typeface="+mn-lt"/>
                <a:ea typeface="+mn-ea"/>
                <a:cs typeface="+mn-cs"/>
              </a:rPr>
              <a:t>Developers can focus on bundling applications and dependencies as containers, without agonizing over underlying hardware/infrastructure. </a:t>
            </a:r>
          </a:p>
          <a:p>
            <a:r>
              <a:rPr lang="en-GB" sz="1200" b="0" i="0" kern="1200" dirty="0">
                <a:solidFill>
                  <a:schemeClr val="tx1"/>
                </a:solidFill>
                <a:effectLst/>
                <a:latin typeface="+mn-lt"/>
                <a:ea typeface="+mn-ea"/>
                <a:cs typeface="+mn-cs"/>
              </a:rPr>
              <a:t>Administrators/DevOps team can concentrate on managing containers, without agonizing over the contents of those containers. </a:t>
            </a:r>
          </a:p>
          <a:p>
            <a:r>
              <a:rPr lang="en-GB" sz="1200" b="0" i="0" kern="1200" dirty="0">
                <a:solidFill>
                  <a:schemeClr val="tx1"/>
                </a:solidFill>
                <a:effectLst/>
                <a:latin typeface="+mn-lt"/>
                <a:ea typeface="+mn-ea"/>
                <a:cs typeface="+mn-cs"/>
              </a:rPr>
              <a:t>All containers start, stop etc the same way, all Linux servers suddenly look alike. </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9</a:t>
            </a:fld>
            <a:endParaRPr lang="en-US"/>
          </a:p>
        </p:txBody>
      </p:sp>
    </p:spTree>
    <p:extLst>
      <p:ext uri="{BB962C8B-B14F-4D97-AF65-F5344CB8AC3E}">
        <p14:creationId xmlns:p14="http://schemas.microsoft.com/office/powerpoint/2010/main" val="228189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EB6AB-FE18-BD44-A8B7-8F59B11D3AE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0E6C804-691F-A248-999A-FDCBFBAEFB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5" name="Footer Placeholder 4">
            <a:extLst>
              <a:ext uri="{FF2B5EF4-FFF2-40B4-BE49-F238E27FC236}">
                <a16:creationId xmlns:a16="http://schemas.microsoft.com/office/drawing/2014/main" id="{E6DAB71F-3E38-E84F-B49D-DBD92DF7FB96}"/>
              </a:ext>
            </a:extLst>
          </p:cNvPr>
          <p:cNvSpPr>
            <a:spLocks noGrp="1"/>
          </p:cNvSpPr>
          <p:nvPr>
            <p:ph type="ftr" sz="quarter" idx="11"/>
          </p:nvPr>
        </p:nvSpPr>
        <p:spPr/>
        <p:txBody>
          <a:bodyPr/>
          <a:lstStyle/>
          <a:p>
            <a:r>
              <a:rPr lang="en-GB" dirty="0"/>
              <a:t>AQUA-FAANG: Bioinformatic analysis of regulatory elements</a:t>
            </a:r>
          </a:p>
        </p:txBody>
      </p:sp>
      <p:sp>
        <p:nvSpPr>
          <p:cNvPr id="6" name="Slide Number Placeholder 5">
            <a:extLst>
              <a:ext uri="{FF2B5EF4-FFF2-40B4-BE49-F238E27FC236}">
                <a16:creationId xmlns:a16="http://schemas.microsoft.com/office/drawing/2014/main" id="{28B07776-A252-944C-B0A2-F95A69D57005}"/>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398971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69FF-F884-A34E-B135-A09E8663A39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DFA22A9-DF3F-D143-84F2-669F07984A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1E4E90-4417-CF48-9577-EFB1F2D4FB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49AF719-9A96-4A4A-A0ED-1CBF55C26BA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5/8/21</a:t>
            </a:fld>
            <a:endParaRPr lang="en-US"/>
          </a:p>
        </p:txBody>
      </p:sp>
      <p:sp>
        <p:nvSpPr>
          <p:cNvPr id="6" name="Footer Placeholder 5">
            <a:extLst>
              <a:ext uri="{FF2B5EF4-FFF2-40B4-BE49-F238E27FC236}">
                <a16:creationId xmlns:a16="http://schemas.microsoft.com/office/drawing/2014/main" id="{244F72CD-D9A6-9443-9A5A-9538BB88E7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6D4A66-D23C-5E4F-815C-0CCDEF75FE32}"/>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883030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B2D8-B6E0-0645-8616-47B98BCB45B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397C1AC-2D91-3245-A5DA-B5283C359D2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C250E6-659D-794E-864E-6CDECFDD66E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5/8/21</a:t>
            </a:fld>
            <a:endParaRPr lang="en-US"/>
          </a:p>
        </p:txBody>
      </p:sp>
      <p:sp>
        <p:nvSpPr>
          <p:cNvPr id="5" name="Footer Placeholder 4">
            <a:extLst>
              <a:ext uri="{FF2B5EF4-FFF2-40B4-BE49-F238E27FC236}">
                <a16:creationId xmlns:a16="http://schemas.microsoft.com/office/drawing/2014/main" id="{3EF0332F-603B-F04D-B805-5DEDC2ACDD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B7BFDA-0C0B-C941-93A4-7A6880D957A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630391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E541F5-C2A5-8F47-8D7C-52FCB6B7A02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09C309F-441F-094C-9F7B-3EC5470753C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60D7BB-B502-CD4E-877C-29C8BDEACE7C}"/>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5/8/21</a:t>
            </a:fld>
            <a:endParaRPr lang="en-US"/>
          </a:p>
        </p:txBody>
      </p:sp>
      <p:sp>
        <p:nvSpPr>
          <p:cNvPr id="5" name="Footer Placeholder 4">
            <a:extLst>
              <a:ext uri="{FF2B5EF4-FFF2-40B4-BE49-F238E27FC236}">
                <a16:creationId xmlns:a16="http://schemas.microsoft.com/office/drawing/2014/main" id="{96614CBA-88D1-5147-BA4D-0A0485FD8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CE4012-7D80-A34D-8DF8-C27B2F0F186E}"/>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4019238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2722-2E44-BA45-AC69-261B8B573DD1}"/>
              </a:ext>
            </a:extLst>
          </p:cNvPr>
          <p:cNvSpPr>
            <a:spLocks noGrp="1"/>
          </p:cNvSpPr>
          <p:nvPr>
            <p:ph type="title"/>
          </p:nvPr>
        </p:nvSpPr>
        <p:spPr>
          <a:xfrm>
            <a:off x="838200" y="365126"/>
            <a:ext cx="10515600" cy="579092"/>
          </a:xfrm>
        </p:spPr>
        <p:txBody>
          <a:body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C2D3CAC0-15E7-314D-B278-F4CB956C1FD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9DC57763-59C2-6C46-8985-8E290B9A04CD}"/>
              </a:ext>
            </a:extLst>
          </p:cNvPr>
          <p:cNvSpPr>
            <a:spLocks noGrp="1"/>
          </p:cNvSpPr>
          <p:nvPr>
            <p:ph type="ftr" sz="quarter" idx="11"/>
          </p:nvPr>
        </p:nvSpPr>
        <p:spPr/>
        <p:txBody>
          <a:bodyPr/>
          <a:lstStyle/>
          <a:p>
            <a:r>
              <a:rPr lang="en-GB" dirty="0"/>
              <a:t>AQUA-FAANG: Bioinformatic analysis of regulatory elements</a:t>
            </a:r>
          </a:p>
          <a:p>
            <a:endParaRPr lang="en-US" dirty="0"/>
          </a:p>
        </p:txBody>
      </p:sp>
      <p:sp>
        <p:nvSpPr>
          <p:cNvPr id="6" name="Slide Number Placeholder 5">
            <a:extLst>
              <a:ext uri="{FF2B5EF4-FFF2-40B4-BE49-F238E27FC236}">
                <a16:creationId xmlns:a16="http://schemas.microsoft.com/office/drawing/2014/main" id="{6126A5B2-238D-B24B-BE8C-B97E1E0E0A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241873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3243D-47B3-A948-A9DF-97FFB263E55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4B02EA-3CA2-E746-B82F-20C6EF3605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C33B671-2715-BA48-8D49-66CC3CCA68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5/8/21</a:t>
            </a:fld>
            <a:endParaRPr lang="en-US"/>
          </a:p>
        </p:txBody>
      </p:sp>
      <p:sp>
        <p:nvSpPr>
          <p:cNvPr id="5" name="Footer Placeholder 4">
            <a:extLst>
              <a:ext uri="{FF2B5EF4-FFF2-40B4-BE49-F238E27FC236}">
                <a16:creationId xmlns:a16="http://schemas.microsoft.com/office/drawing/2014/main" id="{6CD51FD4-5F71-D043-8B06-052D672A9E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9E096-129A-2746-8359-5EFD414697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986653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4315F-E1B2-C249-BFD8-31CC55370D9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7C8A714-9100-2942-8DD8-1DCDB9665C5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E96D5F1-372F-4646-AD16-286AAACF57A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C120908-A995-E741-B29B-67EA6BEAB22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5/8/21</a:t>
            </a:fld>
            <a:endParaRPr lang="en-US"/>
          </a:p>
        </p:txBody>
      </p:sp>
      <p:sp>
        <p:nvSpPr>
          <p:cNvPr id="6" name="Footer Placeholder 5">
            <a:extLst>
              <a:ext uri="{FF2B5EF4-FFF2-40B4-BE49-F238E27FC236}">
                <a16:creationId xmlns:a16="http://schemas.microsoft.com/office/drawing/2014/main" id="{9D79C510-7338-0E43-9EF3-10C0C9AF45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247F5D-4F4D-904C-9B06-52A0B66942A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410561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F4E8B-BC24-974D-8DAE-6526D667475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FE4F9E-6933-B343-BC35-37DBA75AF0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281D058-89E0-544D-AD78-DECDC8E3601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FB3A12C-1922-3F4E-9DF2-3267D328F7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0E1D4A2-DDE9-1B43-B233-99C0039BFC9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07232A5-8230-5B42-944E-358DD56A3F6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5/8/21</a:t>
            </a:fld>
            <a:endParaRPr lang="en-US"/>
          </a:p>
        </p:txBody>
      </p:sp>
      <p:sp>
        <p:nvSpPr>
          <p:cNvPr id="8" name="Footer Placeholder 7">
            <a:extLst>
              <a:ext uri="{FF2B5EF4-FFF2-40B4-BE49-F238E27FC236}">
                <a16:creationId xmlns:a16="http://schemas.microsoft.com/office/drawing/2014/main" id="{45089F4B-63DA-6040-B59A-967271E2D0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532915-FE8E-5746-8B66-512F5747BA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390251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8EF7-8309-E742-852D-13160DDAF067}"/>
              </a:ext>
            </a:extLst>
          </p:cNvPr>
          <p:cNvSpPr>
            <a:spLocks noGrp="1"/>
          </p:cNvSpPr>
          <p:nvPr>
            <p:ph type="title"/>
          </p:nvPr>
        </p:nvSpPr>
        <p:spPr/>
        <p:txBody>
          <a:bodyPr/>
          <a:lstStyle/>
          <a:p>
            <a:r>
              <a:rPr lang="en-GB"/>
              <a:t>Click to edit Master title style</a:t>
            </a:r>
            <a:endParaRPr lang="en-US"/>
          </a:p>
        </p:txBody>
      </p:sp>
      <p:sp>
        <p:nvSpPr>
          <p:cNvPr id="4" name="Footer Placeholder 3">
            <a:extLst>
              <a:ext uri="{FF2B5EF4-FFF2-40B4-BE49-F238E27FC236}">
                <a16:creationId xmlns:a16="http://schemas.microsoft.com/office/drawing/2014/main" id="{1EE76866-F7F9-4843-A0B4-D13A8A84E652}"/>
              </a:ext>
            </a:extLst>
          </p:cNvPr>
          <p:cNvSpPr>
            <a:spLocks noGrp="1"/>
          </p:cNvSpPr>
          <p:nvPr>
            <p:ph type="ftr" sz="quarter" idx="11"/>
          </p:nvPr>
        </p:nvSpPr>
        <p:spPr/>
        <p:txBody>
          <a:bodyPr/>
          <a:lstStyle/>
          <a:p>
            <a:r>
              <a:rPr lang="en-GB" dirty="0"/>
              <a:t>AQUA-FAANG: Bioinformatic analysis of regulatory elements</a:t>
            </a:r>
          </a:p>
        </p:txBody>
      </p:sp>
      <p:sp>
        <p:nvSpPr>
          <p:cNvPr id="5" name="Slide Number Placeholder 4">
            <a:extLst>
              <a:ext uri="{FF2B5EF4-FFF2-40B4-BE49-F238E27FC236}">
                <a16:creationId xmlns:a16="http://schemas.microsoft.com/office/drawing/2014/main" id="{D2112D17-3295-864E-B2AB-852D3D5315E7}"/>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774605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A0F355D-CEFB-6248-9AFF-6389BBCE0610}"/>
              </a:ext>
            </a:extLst>
          </p:cNvPr>
          <p:cNvSpPr>
            <a:spLocks noGrp="1"/>
          </p:cNvSpPr>
          <p:nvPr>
            <p:ph type="ftr" sz="quarter" idx="11"/>
          </p:nvPr>
        </p:nvSpPr>
        <p:spPr/>
        <p:txBody>
          <a:bodyPr/>
          <a:lstStyle/>
          <a:p>
            <a:r>
              <a:rPr lang="en-GB" dirty="0"/>
              <a:t>AQUA-FAANG: Bioinformatic analysis of regulatory elements</a:t>
            </a:r>
          </a:p>
        </p:txBody>
      </p:sp>
      <p:sp>
        <p:nvSpPr>
          <p:cNvPr id="4" name="Slide Number Placeholder 3">
            <a:extLst>
              <a:ext uri="{FF2B5EF4-FFF2-40B4-BE49-F238E27FC236}">
                <a16:creationId xmlns:a16="http://schemas.microsoft.com/office/drawing/2014/main" id="{802748BF-6990-6E42-9738-4AC3539D3440}"/>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522037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A69AD-5DDC-1549-AC45-3EB321DF1CA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369FE05-3DB5-BE46-B60F-14B80545FF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FE0B7BE-1278-BE4B-912D-9E8715D83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53FB42-8FB4-CF4D-991E-F01CC0632094}"/>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5/8/21</a:t>
            </a:fld>
            <a:endParaRPr lang="en-US"/>
          </a:p>
        </p:txBody>
      </p:sp>
      <p:sp>
        <p:nvSpPr>
          <p:cNvPr id="6" name="Footer Placeholder 5">
            <a:extLst>
              <a:ext uri="{FF2B5EF4-FFF2-40B4-BE49-F238E27FC236}">
                <a16:creationId xmlns:a16="http://schemas.microsoft.com/office/drawing/2014/main" id="{1625FC19-49DD-DC45-9A3C-B90942DD2B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CAB938-51AD-464A-A4AF-F579FE04DE9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920925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AB2A-5B93-9248-AD76-62B40969D67C}"/>
              </a:ext>
            </a:extLst>
          </p:cNvPr>
          <p:cNvSpPr>
            <a:spLocks noGrp="1"/>
          </p:cNvSpPr>
          <p:nvPr>
            <p:ph type="title"/>
          </p:nvPr>
        </p:nvSpPr>
        <p:spPr>
          <a:xfrm>
            <a:off x="1197665" y="3179210"/>
            <a:ext cx="9796670" cy="499579"/>
          </a:xfrm>
        </p:spPr>
        <p:txBody>
          <a:bodyPr anchor="ctr" anchorCtr="1"/>
          <a:lstStyle/>
          <a:p>
            <a:r>
              <a:rPr lang="en-GB" dirty="0"/>
              <a:t>Click to edit Master title style</a:t>
            </a:r>
            <a:endParaRPr lang="en-US" dirty="0"/>
          </a:p>
        </p:txBody>
      </p:sp>
      <p:sp>
        <p:nvSpPr>
          <p:cNvPr id="4" name="Footer Placeholder 3">
            <a:extLst>
              <a:ext uri="{FF2B5EF4-FFF2-40B4-BE49-F238E27FC236}">
                <a16:creationId xmlns:a16="http://schemas.microsoft.com/office/drawing/2014/main" id="{FFB09C89-448C-324A-B4A5-665C363752CF}"/>
              </a:ext>
            </a:extLst>
          </p:cNvPr>
          <p:cNvSpPr>
            <a:spLocks noGrp="1"/>
          </p:cNvSpPr>
          <p:nvPr>
            <p:ph type="ftr" sz="quarter" idx="11"/>
          </p:nvPr>
        </p:nvSpPr>
        <p:spPr/>
        <p:txBody>
          <a:bodyPr/>
          <a:lstStyle/>
          <a:p>
            <a:r>
              <a:rPr lang="en-GB" dirty="0"/>
              <a:t>AQUA-FAANG: Bioinformatic analysis of regulatory elements</a:t>
            </a:r>
          </a:p>
        </p:txBody>
      </p:sp>
      <p:sp>
        <p:nvSpPr>
          <p:cNvPr id="5" name="Slide Number Placeholder 4">
            <a:extLst>
              <a:ext uri="{FF2B5EF4-FFF2-40B4-BE49-F238E27FC236}">
                <a16:creationId xmlns:a16="http://schemas.microsoft.com/office/drawing/2014/main" id="{8C991238-599A-8D40-9E6D-8C42EB1F1D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796101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2E3FF8-98AD-A74B-8A4B-4887C9AA2980}"/>
              </a:ext>
            </a:extLst>
          </p:cNvPr>
          <p:cNvSpPr>
            <a:spLocks noGrp="1"/>
          </p:cNvSpPr>
          <p:nvPr>
            <p:ph type="title"/>
          </p:nvPr>
        </p:nvSpPr>
        <p:spPr>
          <a:xfrm>
            <a:off x="838200" y="265735"/>
            <a:ext cx="10515600" cy="499579"/>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77BC28A4-2220-8A46-9AB6-09ECBA5D9397}"/>
              </a:ext>
            </a:extLst>
          </p:cNvPr>
          <p:cNvSpPr>
            <a:spLocks noGrp="1"/>
          </p:cNvSpPr>
          <p:nvPr>
            <p:ph type="body" idx="1"/>
          </p:nvPr>
        </p:nvSpPr>
        <p:spPr>
          <a:xfrm>
            <a:off x="838200" y="1023730"/>
            <a:ext cx="10515600" cy="5153233"/>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17BFAFEC-775A-7940-B46A-7703883620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dirty="0"/>
              <a:t>AQUA-FAANG: Bioinformatic analysis of regulatory elements</a:t>
            </a:r>
          </a:p>
        </p:txBody>
      </p:sp>
      <p:sp>
        <p:nvSpPr>
          <p:cNvPr id="6" name="Slide Number Placeholder 5">
            <a:extLst>
              <a:ext uri="{FF2B5EF4-FFF2-40B4-BE49-F238E27FC236}">
                <a16:creationId xmlns:a16="http://schemas.microsoft.com/office/drawing/2014/main" id="{A9E348CB-B4F3-0E4A-BC04-8AF6BEE402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E7406B-BAC9-4C38-89ED-BD1EC7E28BA0}" type="slidenum">
              <a:rPr lang="en-US" smtClean="0"/>
              <a:pPr/>
              <a:t>‹#›</a:t>
            </a:fld>
            <a:endParaRPr lang="en-US"/>
          </a:p>
        </p:txBody>
      </p:sp>
      <p:pic>
        <p:nvPicPr>
          <p:cNvPr id="1026" name="Picture 2">
            <a:extLst>
              <a:ext uri="{FF2B5EF4-FFF2-40B4-BE49-F238E27FC236}">
                <a16:creationId xmlns:a16="http://schemas.microsoft.com/office/drawing/2014/main" id="{61FEF7B5-3BD4-BF42-A9A6-C82DEC670C0A}"/>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17818" y="5928968"/>
            <a:ext cx="932524" cy="854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029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2" r:id="rId9"/>
    <p:sldLayoutId id="2147483669" r:id="rId10"/>
    <p:sldLayoutId id="2147483670" r:id="rId11"/>
    <p:sldLayoutId id="214748367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47.png"/><Relationship Id="rId4" Type="http://schemas.openxmlformats.org/officeDocument/2006/relationships/image" Target="../media/image9.png"/><Relationship Id="rId9" Type="http://schemas.openxmlformats.org/officeDocument/2006/relationships/image" Target="../media/image46.png"/></Relationships>
</file>

<file path=ppt/slides/_rels/slide11.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18.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media/image53.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4.png"/><Relationship Id="rId4" Type="http://schemas.openxmlformats.org/officeDocument/2006/relationships/image" Target="../media/image5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59.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hub.docker.com/" TargetMode="External"/><Relationship Id="rId7" Type="http://schemas.openxmlformats.org/officeDocument/2006/relationships/image" Target="../media/image62.png"/><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image" Target="../media/image61.png"/><Relationship Id="rId5" Type="http://schemas.openxmlformats.org/officeDocument/2006/relationships/hyperlink" Target="https://academic.oup.com/bioinformatics/article/33/16/2580/3096437" TargetMode="External"/><Relationship Id="rId4" Type="http://schemas.openxmlformats.org/officeDocument/2006/relationships/hyperlink" Target="https://biocontainers.pro/"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6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5.xml"/><Relationship Id="rId16"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6.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25.pn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5" Type="http://schemas.openxmlformats.org/officeDocument/2006/relationships/image" Target="../media/image39.jpe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 Id="rId14" Type="http://schemas.openxmlformats.org/officeDocument/2006/relationships/image" Target="../media/image38.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43.png"/><Relationship Id="rId2" Type="http://schemas.openxmlformats.org/officeDocument/2006/relationships/notesSlide" Target="../notesSlides/notesSlide7.xml"/><Relationship Id="rId16" Type="http://schemas.openxmlformats.org/officeDocument/2006/relationships/image" Target="../media/image42.jpe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41.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40.png"/><Relationship Id="rId9" Type="http://schemas.openxmlformats.org/officeDocument/2006/relationships/image" Target="../media/image20.png"/><Relationship Id="rId14" Type="http://schemas.openxmlformats.org/officeDocument/2006/relationships/image" Target="../media/image25.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44.png"/><Relationship Id="rId4" Type="http://schemas.openxmlformats.org/officeDocument/2006/relationships/image" Target="../media/image4.png"/><Relationship Id="rId9" Type="http://schemas.openxmlformats.org/officeDocument/2006/relationships/image" Target="../media/image43.png"/></Relationships>
</file>

<file path=ppt/slides/_rels/slide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59C97-3C7C-7043-94C0-C2E86C86BB9C}"/>
              </a:ext>
            </a:extLst>
          </p:cNvPr>
          <p:cNvSpPr>
            <a:spLocks noGrp="1"/>
          </p:cNvSpPr>
          <p:nvPr>
            <p:ph type="ctrTitle"/>
          </p:nvPr>
        </p:nvSpPr>
        <p:spPr/>
        <p:txBody>
          <a:bodyPr/>
          <a:lstStyle/>
          <a:p>
            <a:r>
              <a:rPr lang="en-US" dirty="0"/>
              <a:t>Introduction to Containers</a:t>
            </a:r>
          </a:p>
        </p:txBody>
      </p:sp>
      <p:sp>
        <p:nvSpPr>
          <p:cNvPr id="3" name="Subtitle 2">
            <a:extLst>
              <a:ext uri="{FF2B5EF4-FFF2-40B4-BE49-F238E27FC236}">
                <a16:creationId xmlns:a16="http://schemas.microsoft.com/office/drawing/2014/main" id="{AE808F9B-2A76-7341-B814-09C976CBB4A0}"/>
              </a:ext>
            </a:extLst>
          </p:cNvPr>
          <p:cNvSpPr>
            <a:spLocks noGrp="1"/>
          </p:cNvSpPr>
          <p:nvPr>
            <p:ph type="subTitle" idx="1"/>
          </p:nvPr>
        </p:nvSpPr>
        <p:spPr/>
        <p:txBody>
          <a:bodyPr/>
          <a:lstStyle/>
          <a:p>
            <a:r>
              <a:rPr lang="en-US" dirty="0"/>
              <a:t>Thomas Juettemann, EMBL-EBI</a:t>
            </a:r>
          </a:p>
          <a:p>
            <a:r>
              <a:rPr lang="en-GB" dirty="0"/>
              <a:t>10 - 12 May 2021</a:t>
            </a:r>
          </a:p>
          <a:p>
            <a:endParaRPr lang="en-US" dirty="0"/>
          </a:p>
        </p:txBody>
      </p:sp>
      <p:sp>
        <p:nvSpPr>
          <p:cNvPr id="5" name="Rectangle 4">
            <a:extLst>
              <a:ext uri="{FF2B5EF4-FFF2-40B4-BE49-F238E27FC236}">
                <a16:creationId xmlns:a16="http://schemas.microsoft.com/office/drawing/2014/main" id="{1739723A-F75A-9841-908A-66B1F557B0AB}"/>
              </a:ext>
            </a:extLst>
          </p:cNvPr>
          <p:cNvSpPr/>
          <p:nvPr/>
        </p:nvSpPr>
        <p:spPr>
          <a:xfrm>
            <a:off x="3314993" y="1946831"/>
            <a:ext cx="5816657" cy="369332"/>
          </a:xfrm>
          <a:prstGeom prst="rect">
            <a:avLst/>
          </a:prstGeom>
        </p:spPr>
        <p:txBody>
          <a:bodyPr wrap="none">
            <a:spAutoFit/>
          </a:bodyPr>
          <a:lstStyle/>
          <a:p>
            <a:r>
              <a:rPr lang="en-GB" dirty="0"/>
              <a:t>AQUA-FAANG: Bioinformatic analysis of regulatory elements</a:t>
            </a:r>
          </a:p>
        </p:txBody>
      </p:sp>
    </p:spTree>
    <p:extLst>
      <p:ext uri="{BB962C8B-B14F-4D97-AF65-F5344CB8AC3E}">
        <p14:creationId xmlns:p14="http://schemas.microsoft.com/office/powerpoint/2010/main" val="1029731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5"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8" name="Freeform 7"/>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 name="Freeform 9"/>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1" name="Freeform 10"/>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2" name="Freeform 11"/>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3" name="Freeform 12"/>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3" name="Freeform 22"/>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4" name="Freeform 23"/>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7" name="Freeform 26"/>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8" name="Freeform 27"/>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9" name="Freeform 28"/>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30"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1"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 name="Picture 1"/>
          <p:cNvPicPr>
            <a:picLocks noChangeAspect="1"/>
          </p:cNvPicPr>
          <p:nvPr/>
        </p:nvPicPr>
        <p:blipFill>
          <a:blip r:embed="rId5" cstate="print"/>
          <a:stretch>
            <a:fillRect/>
          </a:stretch>
        </p:blipFill>
        <p:spPr>
          <a:xfrm>
            <a:off x="4564908" y="5892873"/>
            <a:ext cx="479135" cy="649674"/>
          </a:xfrm>
          <a:prstGeom prst="rect">
            <a:avLst/>
          </a:prstGeom>
        </p:spPr>
      </p:pic>
      <p:pic>
        <p:nvPicPr>
          <p:cNvPr id="34" name="Picture 33"/>
          <p:cNvPicPr>
            <a:picLocks noChangeAspect="1"/>
          </p:cNvPicPr>
          <p:nvPr/>
        </p:nvPicPr>
        <p:blipFill>
          <a:blip r:embed="rId6" cstate="print"/>
          <a:stretch>
            <a:fillRect/>
          </a:stretch>
        </p:blipFill>
        <p:spPr>
          <a:xfrm>
            <a:off x="6249808" y="5921448"/>
            <a:ext cx="596983" cy="820634"/>
          </a:xfrm>
          <a:prstGeom prst="rect">
            <a:avLst/>
          </a:prstGeom>
        </p:spPr>
      </p:pic>
      <p:pic>
        <p:nvPicPr>
          <p:cNvPr id="35"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3" name="Picture 32"/>
          <p:cNvPicPr>
            <a:picLocks noChangeAspect="1"/>
          </p:cNvPicPr>
          <p:nvPr/>
        </p:nvPicPr>
        <p:blipFill>
          <a:blip r:embed="rId8" cstate="print"/>
          <a:stretch>
            <a:fillRect/>
          </a:stretch>
        </p:blipFill>
        <p:spPr>
          <a:xfrm>
            <a:off x="8033506" y="6108725"/>
            <a:ext cx="559882" cy="445832"/>
          </a:xfrm>
          <a:prstGeom prst="rect">
            <a:avLst/>
          </a:prstGeom>
        </p:spPr>
      </p:pic>
      <p:pic>
        <p:nvPicPr>
          <p:cNvPr id="37" name="Picture 36"/>
          <p:cNvPicPr>
            <a:picLocks noChangeAspect="1"/>
          </p:cNvPicPr>
          <p:nvPr/>
        </p:nvPicPr>
        <p:blipFill>
          <a:blip r:embed="rId5" cstate="print"/>
          <a:stretch>
            <a:fillRect/>
          </a:stretch>
        </p:blipFill>
        <p:spPr>
          <a:xfrm>
            <a:off x="8825826" y="5966590"/>
            <a:ext cx="479135" cy="649674"/>
          </a:xfrm>
          <a:prstGeom prst="rect">
            <a:avLst/>
          </a:prstGeom>
        </p:spPr>
      </p:pic>
      <p:pic>
        <p:nvPicPr>
          <p:cNvPr id="38" name="Picture 37"/>
          <p:cNvPicPr>
            <a:picLocks noChangeAspect="1"/>
          </p:cNvPicPr>
          <p:nvPr/>
        </p:nvPicPr>
        <p:blipFill>
          <a:blip r:embed="rId5" cstate="print"/>
          <a:stretch>
            <a:fillRect/>
          </a:stretch>
        </p:blipFill>
        <p:spPr>
          <a:xfrm>
            <a:off x="8939315" y="5966590"/>
            <a:ext cx="479135" cy="649674"/>
          </a:xfrm>
          <a:prstGeom prst="rect">
            <a:avLst/>
          </a:prstGeom>
        </p:spPr>
      </p:pic>
      <p:pic>
        <p:nvPicPr>
          <p:cNvPr id="39" name="Picture 38"/>
          <p:cNvPicPr>
            <a:picLocks noChangeAspect="1"/>
          </p:cNvPicPr>
          <p:nvPr/>
        </p:nvPicPr>
        <p:blipFill>
          <a:blip r:embed="rId5" cstate="print"/>
          <a:stretch>
            <a:fillRect/>
          </a:stretch>
        </p:blipFill>
        <p:spPr>
          <a:xfrm>
            <a:off x="9065393" y="5971470"/>
            <a:ext cx="479135" cy="649674"/>
          </a:xfrm>
          <a:prstGeom prst="rect">
            <a:avLst/>
          </a:prstGeom>
        </p:spPr>
      </p:pic>
      <p:sp>
        <p:nvSpPr>
          <p:cNvPr id="40" name="Title 1"/>
          <p:cNvSpPr>
            <a:spLocks noGrp="1"/>
          </p:cNvSpPr>
          <p:nvPr>
            <p:ph type="title"/>
          </p:nvPr>
        </p:nvSpPr>
        <p:spPr>
          <a:xfrm>
            <a:off x="828526" y="178125"/>
            <a:ext cx="10515600" cy="667609"/>
          </a:xfrm>
        </p:spPr>
        <p:txBody>
          <a:bodyPr>
            <a:normAutofit fontScale="90000"/>
          </a:bodyPr>
          <a:lstStyle/>
          <a:p>
            <a:r>
              <a:rPr lang="en-US" dirty="0"/>
              <a:t>Docker eliminates the matrix from Hell</a:t>
            </a:r>
          </a:p>
        </p:txBody>
      </p:sp>
      <p:grpSp>
        <p:nvGrpSpPr>
          <p:cNvPr id="121" name="Group 120"/>
          <p:cNvGrpSpPr/>
          <p:nvPr/>
        </p:nvGrpSpPr>
        <p:grpSpPr>
          <a:xfrm>
            <a:off x="3565114" y="1441841"/>
            <a:ext cx="5986536" cy="390782"/>
            <a:chOff x="2312644" y="4445866"/>
            <a:chExt cx="7707525" cy="489275"/>
          </a:xfrm>
        </p:grpSpPr>
        <p:pic>
          <p:nvPicPr>
            <p:cNvPr id="122"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3"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4"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5"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6"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7"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8"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pic>
        <p:nvPicPr>
          <p:cNvPr id="2051" name="Picture 3" descr="C:\Users\ju\Desktop\docker-container-line.png"/>
          <p:cNvPicPr>
            <a:picLocks noChangeAspect="1" noChangeArrowheads="1"/>
          </p:cNvPicPr>
          <p:nvPr/>
        </p:nvPicPr>
        <p:blipFill>
          <a:blip r:embed="rId10" cstate="print"/>
          <a:srcRect/>
          <a:stretch>
            <a:fillRect/>
          </a:stretch>
        </p:blipFill>
        <p:spPr bwMode="auto">
          <a:xfrm>
            <a:off x="3543751" y="1409747"/>
            <a:ext cx="6010275" cy="409575"/>
          </a:xfrm>
          <a:prstGeom prst="rect">
            <a:avLst/>
          </a:prstGeom>
          <a:noFill/>
        </p:spPr>
      </p:pic>
      <p:pic>
        <p:nvPicPr>
          <p:cNvPr id="86" name="Picture 3" descr="C:\Users\ju\Desktop\docker-container-line.png"/>
          <p:cNvPicPr>
            <a:picLocks noChangeAspect="1" noChangeArrowheads="1"/>
          </p:cNvPicPr>
          <p:nvPr/>
        </p:nvPicPr>
        <p:blipFill>
          <a:blip r:embed="rId10" cstate="print"/>
          <a:srcRect/>
          <a:stretch>
            <a:fillRect/>
          </a:stretch>
        </p:blipFill>
        <p:spPr bwMode="auto">
          <a:xfrm>
            <a:off x="3546025" y="2067114"/>
            <a:ext cx="6010275" cy="409575"/>
          </a:xfrm>
          <a:prstGeom prst="rect">
            <a:avLst/>
          </a:prstGeom>
          <a:noFill/>
        </p:spPr>
      </p:pic>
      <p:pic>
        <p:nvPicPr>
          <p:cNvPr id="2053" name="Picture 5" descr="C:\Users\ju\Desktop\docker-container-line.png"/>
          <p:cNvPicPr>
            <a:picLocks noChangeAspect="1" noChangeArrowheads="1"/>
          </p:cNvPicPr>
          <p:nvPr/>
        </p:nvPicPr>
        <p:blipFill>
          <a:blip r:embed="rId10" cstate="print"/>
          <a:srcRect/>
          <a:stretch>
            <a:fillRect/>
          </a:stretch>
        </p:blipFill>
        <p:spPr bwMode="auto">
          <a:xfrm>
            <a:off x="3543322" y="2705574"/>
            <a:ext cx="6010275" cy="409575"/>
          </a:xfrm>
          <a:prstGeom prst="rect">
            <a:avLst/>
          </a:prstGeom>
          <a:noFill/>
        </p:spPr>
      </p:pic>
      <p:pic>
        <p:nvPicPr>
          <p:cNvPr id="88" name="Picture 5" descr="C:\Users\ju\Desktop\docker-container-line.png"/>
          <p:cNvPicPr>
            <a:picLocks noChangeAspect="1" noChangeArrowheads="1"/>
          </p:cNvPicPr>
          <p:nvPr/>
        </p:nvPicPr>
        <p:blipFill>
          <a:blip r:embed="rId10" cstate="print"/>
          <a:srcRect/>
          <a:stretch>
            <a:fillRect/>
          </a:stretch>
        </p:blipFill>
        <p:spPr bwMode="auto">
          <a:xfrm>
            <a:off x="3545597" y="3349293"/>
            <a:ext cx="6010275" cy="409575"/>
          </a:xfrm>
          <a:prstGeom prst="rect">
            <a:avLst/>
          </a:prstGeom>
          <a:noFill/>
        </p:spPr>
      </p:pic>
      <p:pic>
        <p:nvPicPr>
          <p:cNvPr id="129" name="Picture 5" descr="C:\Users\ju\Desktop\docker-container-line.png"/>
          <p:cNvPicPr>
            <a:picLocks noChangeAspect="1" noChangeArrowheads="1"/>
          </p:cNvPicPr>
          <p:nvPr/>
        </p:nvPicPr>
        <p:blipFill>
          <a:blip r:embed="rId10" cstate="print"/>
          <a:srcRect/>
          <a:stretch>
            <a:fillRect/>
          </a:stretch>
        </p:blipFill>
        <p:spPr bwMode="auto">
          <a:xfrm>
            <a:off x="3547872" y="4006660"/>
            <a:ext cx="6010275" cy="409575"/>
          </a:xfrm>
          <a:prstGeom prst="rect">
            <a:avLst/>
          </a:prstGeom>
          <a:noFill/>
        </p:spPr>
      </p:pic>
      <p:pic>
        <p:nvPicPr>
          <p:cNvPr id="130" name="Picture 5" descr="C:\Users\ju\Desktop\docker-container-line.png"/>
          <p:cNvPicPr>
            <a:picLocks noChangeAspect="1" noChangeArrowheads="1"/>
          </p:cNvPicPr>
          <p:nvPr/>
        </p:nvPicPr>
        <p:blipFill>
          <a:blip r:embed="rId10" cstate="print"/>
          <a:srcRect/>
          <a:stretch>
            <a:fillRect/>
          </a:stretch>
        </p:blipFill>
        <p:spPr bwMode="auto">
          <a:xfrm>
            <a:off x="3540621" y="4636730"/>
            <a:ext cx="6010275" cy="409575"/>
          </a:xfrm>
          <a:prstGeom prst="rect">
            <a:avLst/>
          </a:prstGeom>
          <a:noFill/>
        </p:spPr>
      </p:pic>
    </p:spTree>
    <p:extLst>
      <p:ext uri="{BB962C8B-B14F-4D97-AF65-F5344CB8AC3E}">
        <p14:creationId xmlns:p14="http://schemas.microsoft.com/office/powerpoint/2010/main" val="275536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BF6C-E2AE-054E-A6A7-5384C5BD47C9}"/>
              </a:ext>
            </a:extLst>
          </p:cNvPr>
          <p:cNvSpPr>
            <a:spLocks noGrp="1"/>
          </p:cNvSpPr>
          <p:nvPr>
            <p:ph type="title"/>
          </p:nvPr>
        </p:nvSpPr>
        <p:spPr/>
        <p:txBody>
          <a:bodyPr>
            <a:normAutofit fontScale="90000"/>
          </a:bodyPr>
          <a:lstStyle/>
          <a:p>
            <a:r>
              <a:rPr lang="en-GB" dirty="0"/>
              <a:t>Benefits for Developers &amp; Administrators</a:t>
            </a:r>
            <a:endParaRPr lang="en-US" dirty="0"/>
          </a:p>
        </p:txBody>
      </p:sp>
      <p:pic>
        <p:nvPicPr>
          <p:cNvPr id="4098" name="Picture 2" descr="Benefits for Developers &amp; Administrators">
            <a:extLst>
              <a:ext uri="{FF2B5EF4-FFF2-40B4-BE49-F238E27FC236}">
                <a16:creationId xmlns:a16="http://schemas.microsoft.com/office/drawing/2014/main" id="{F141011C-6D4E-D545-989B-016FD38A7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240971"/>
            <a:ext cx="10612180" cy="501867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4BE296C-5DDE-AE4E-A85B-7FDE09005781}"/>
              </a:ext>
            </a:extLst>
          </p:cNvPr>
          <p:cNvSpPr txBox="1"/>
          <p:nvPr/>
        </p:nvSpPr>
        <p:spPr>
          <a:xfrm>
            <a:off x="4445748" y="6519861"/>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761379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94E9F7FE-D405-554D-853F-69394A6B2BCD}"/>
              </a:ext>
            </a:extLst>
          </p:cNvPr>
          <p:cNvSpPr>
            <a:spLocks noGrp="1"/>
          </p:cNvSpPr>
          <p:nvPr>
            <p:ph type="title"/>
          </p:nvPr>
        </p:nvSpPr>
        <p:spPr>
          <a:xfrm>
            <a:off x="3043403" y="2629177"/>
            <a:ext cx="6105194" cy="1599646"/>
          </a:xfrm>
        </p:spPr>
        <p:txBody>
          <a:bodyPr vert="horz" lIns="91440" tIns="45720" rIns="91440" bIns="45720" rtlCol="0" anchor="b">
            <a:normAutofit fontScale="90000"/>
          </a:bodyPr>
          <a:lstStyle/>
          <a:p>
            <a:pPr algn="ctr"/>
            <a:r>
              <a:rPr lang="en-US" sz="6000" kern="1200" dirty="0" err="1">
                <a:solidFill>
                  <a:srgbClr val="FFFFFF"/>
                </a:solidFill>
                <a:latin typeface="+mj-lt"/>
                <a:ea typeface="+mj-ea"/>
                <a:cs typeface="+mj-cs"/>
              </a:rPr>
              <a:t>Containerisation</a:t>
            </a:r>
            <a:br>
              <a:rPr lang="en-US" sz="6000" kern="1200" dirty="0">
                <a:solidFill>
                  <a:srgbClr val="FFFFFF"/>
                </a:solidFill>
                <a:latin typeface="+mj-lt"/>
                <a:ea typeface="+mj-ea"/>
                <a:cs typeface="+mj-cs"/>
              </a:rPr>
            </a:br>
            <a:r>
              <a:rPr lang="en-US" sz="6000" kern="1200" dirty="0">
                <a:solidFill>
                  <a:srgbClr val="FFFFFF"/>
                </a:solidFill>
                <a:latin typeface="+mj-lt"/>
                <a:ea typeface="+mj-ea"/>
                <a:cs typeface="+mj-cs"/>
              </a:rPr>
              <a:t>How does it work?</a:t>
            </a:r>
          </a:p>
        </p:txBody>
      </p:sp>
    </p:spTree>
    <p:extLst>
      <p:ext uri="{BB962C8B-B14F-4D97-AF65-F5344CB8AC3E}">
        <p14:creationId xmlns:p14="http://schemas.microsoft.com/office/powerpoint/2010/main" val="1580824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E289B-21D4-F748-B44B-45D35484B0E2}"/>
              </a:ext>
            </a:extLst>
          </p:cNvPr>
          <p:cNvSpPr>
            <a:spLocks noGrp="1"/>
          </p:cNvSpPr>
          <p:nvPr>
            <p:ph type="title"/>
          </p:nvPr>
        </p:nvSpPr>
        <p:spPr/>
        <p:txBody>
          <a:bodyPr>
            <a:normAutofit fontScale="90000"/>
          </a:bodyPr>
          <a:lstStyle/>
          <a:p>
            <a:r>
              <a:rPr lang="en-US" dirty="0"/>
              <a:t>The needs of the one vs the needs of the many</a:t>
            </a:r>
          </a:p>
        </p:txBody>
      </p:sp>
      <p:pic>
        <p:nvPicPr>
          <p:cNvPr id="2050" name="Picture 2" descr="Supercomputer - Wikipedia">
            <a:extLst>
              <a:ext uri="{FF2B5EF4-FFF2-40B4-BE49-F238E27FC236}">
                <a16:creationId xmlns:a16="http://schemas.microsoft.com/office/drawing/2014/main" id="{A91A82DF-C106-D743-8BED-E646A80FFC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1164" y="1288473"/>
            <a:ext cx="3809793" cy="25235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turned-off MacBook Pro between cup of coffee, iPhone, notebook, and pen">
            <a:extLst>
              <a:ext uri="{FF2B5EF4-FFF2-40B4-BE49-F238E27FC236}">
                <a16:creationId xmlns:a16="http://schemas.microsoft.com/office/drawing/2014/main" id="{6F52CCF3-8A71-DB40-A4DA-79779758CB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2224" y="1288473"/>
            <a:ext cx="3649972" cy="243444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8B03C4C-B288-A642-B4C4-C0530AD73280}"/>
              </a:ext>
            </a:extLst>
          </p:cNvPr>
          <p:cNvSpPr txBox="1"/>
          <p:nvPr/>
        </p:nvSpPr>
        <p:spPr>
          <a:xfrm>
            <a:off x="5878286" y="2303813"/>
            <a:ext cx="420564" cy="369332"/>
          </a:xfrm>
          <a:prstGeom prst="rect">
            <a:avLst/>
          </a:prstGeom>
          <a:noFill/>
        </p:spPr>
        <p:txBody>
          <a:bodyPr wrap="none" rtlCol="0">
            <a:spAutoFit/>
          </a:bodyPr>
          <a:lstStyle/>
          <a:p>
            <a:r>
              <a:rPr lang="en-US" dirty="0"/>
              <a:t>VS</a:t>
            </a:r>
          </a:p>
        </p:txBody>
      </p:sp>
      <p:sp>
        <p:nvSpPr>
          <p:cNvPr id="8" name="TextBox 7">
            <a:extLst>
              <a:ext uri="{FF2B5EF4-FFF2-40B4-BE49-F238E27FC236}">
                <a16:creationId xmlns:a16="http://schemas.microsoft.com/office/drawing/2014/main" id="{D995F7DE-7889-A04D-84E8-F16014ECD9E9}"/>
              </a:ext>
            </a:extLst>
          </p:cNvPr>
          <p:cNvSpPr txBox="1"/>
          <p:nvPr/>
        </p:nvSpPr>
        <p:spPr>
          <a:xfrm>
            <a:off x="1413164" y="4548249"/>
            <a:ext cx="1723549" cy="646331"/>
          </a:xfrm>
          <a:prstGeom prst="rect">
            <a:avLst/>
          </a:prstGeom>
          <a:noFill/>
        </p:spPr>
        <p:txBody>
          <a:bodyPr wrap="none" rtlCol="0">
            <a:spAutoFit/>
          </a:bodyPr>
          <a:lstStyle/>
          <a:p>
            <a:pPr marL="285750" indent="-285750">
              <a:buFont typeface="Arial" panose="020B0604020202020204" pitchFamily="34" charset="0"/>
              <a:buChar char="•"/>
            </a:pPr>
            <a:r>
              <a:rPr lang="en-US" dirty="0"/>
              <a:t>Single user</a:t>
            </a:r>
          </a:p>
          <a:p>
            <a:pPr marL="285750" indent="-285750">
              <a:buFont typeface="Arial" panose="020B0604020202020204" pitchFamily="34" charset="0"/>
              <a:buChar char="•"/>
            </a:pPr>
            <a:r>
              <a:rPr lang="en-US" dirty="0"/>
              <a:t>All resources </a:t>
            </a:r>
          </a:p>
        </p:txBody>
      </p:sp>
      <p:sp>
        <p:nvSpPr>
          <p:cNvPr id="12" name="TextBox 11">
            <a:extLst>
              <a:ext uri="{FF2B5EF4-FFF2-40B4-BE49-F238E27FC236}">
                <a16:creationId xmlns:a16="http://schemas.microsoft.com/office/drawing/2014/main" id="{500E664E-C795-894B-BB5C-42E6E8ED1057}"/>
              </a:ext>
            </a:extLst>
          </p:cNvPr>
          <p:cNvSpPr txBox="1"/>
          <p:nvPr/>
        </p:nvSpPr>
        <p:spPr>
          <a:xfrm>
            <a:off x="8193514" y="4548248"/>
            <a:ext cx="2184316" cy="923330"/>
          </a:xfrm>
          <a:prstGeom prst="rect">
            <a:avLst/>
          </a:prstGeom>
          <a:noFill/>
        </p:spPr>
        <p:txBody>
          <a:bodyPr wrap="none" rtlCol="0">
            <a:spAutoFit/>
          </a:bodyPr>
          <a:lstStyle/>
          <a:p>
            <a:pPr marL="285750" indent="-285750">
              <a:buFont typeface="Arial" panose="020B0604020202020204" pitchFamily="34" charset="0"/>
              <a:buChar char="•"/>
            </a:pPr>
            <a:r>
              <a:rPr lang="en-US" dirty="0"/>
              <a:t>Multiple user</a:t>
            </a:r>
          </a:p>
          <a:p>
            <a:pPr marL="285750" indent="-285750">
              <a:buFont typeface="Arial" panose="020B0604020202020204" pitchFamily="34" charset="0"/>
              <a:buChar char="•"/>
            </a:pPr>
            <a:r>
              <a:rPr lang="en-US" dirty="0"/>
              <a:t>Limited resources </a:t>
            </a:r>
          </a:p>
          <a:p>
            <a:pPr marL="285750" indent="-285750">
              <a:buFont typeface="Arial" panose="020B0604020202020204" pitchFamily="34" charset="0"/>
              <a:buChar char="•"/>
            </a:pPr>
            <a:r>
              <a:rPr lang="en-US" dirty="0"/>
              <a:t>Data privacy</a:t>
            </a:r>
          </a:p>
        </p:txBody>
      </p:sp>
      <p:sp>
        <p:nvSpPr>
          <p:cNvPr id="9" name="TextBox 8">
            <a:extLst>
              <a:ext uri="{FF2B5EF4-FFF2-40B4-BE49-F238E27FC236}">
                <a16:creationId xmlns:a16="http://schemas.microsoft.com/office/drawing/2014/main" id="{ECB82B50-B56B-2B4C-9966-9C14727B6D1B}"/>
              </a:ext>
            </a:extLst>
          </p:cNvPr>
          <p:cNvSpPr txBox="1"/>
          <p:nvPr/>
        </p:nvSpPr>
        <p:spPr>
          <a:xfrm>
            <a:off x="2136356" y="6639627"/>
            <a:ext cx="2021707" cy="215444"/>
          </a:xfrm>
          <a:prstGeom prst="rect">
            <a:avLst/>
          </a:prstGeom>
          <a:noFill/>
        </p:spPr>
        <p:txBody>
          <a:bodyPr wrap="none" rtlCol="0">
            <a:spAutoFit/>
          </a:bodyPr>
          <a:lstStyle/>
          <a:p>
            <a:r>
              <a:rPr lang="en-US" sz="800" dirty="0"/>
              <a:t>https://</a:t>
            </a:r>
            <a:r>
              <a:rPr lang="en-US" sz="800" dirty="0" err="1"/>
              <a:t>unsplash.com</a:t>
            </a:r>
            <a:r>
              <a:rPr lang="en-US" sz="800" dirty="0"/>
              <a:t>/photos/</a:t>
            </a:r>
            <a:r>
              <a:rPr lang="en-US" sz="800" dirty="0" err="1"/>
              <a:t>NuFUbftUu_s</a:t>
            </a:r>
            <a:endParaRPr lang="en-US" sz="800" dirty="0"/>
          </a:p>
        </p:txBody>
      </p:sp>
      <p:sp>
        <p:nvSpPr>
          <p:cNvPr id="10" name="Rectangle 9">
            <a:extLst>
              <a:ext uri="{FF2B5EF4-FFF2-40B4-BE49-F238E27FC236}">
                <a16:creationId xmlns:a16="http://schemas.microsoft.com/office/drawing/2014/main" id="{29362F3B-A44C-2747-A57A-FE59C12FB46E}"/>
              </a:ext>
            </a:extLst>
          </p:cNvPr>
          <p:cNvSpPr/>
          <p:nvPr/>
        </p:nvSpPr>
        <p:spPr>
          <a:xfrm>
            <a:off x="8033939" y="6639627"/>
            <a:ext cx="2218877" cy="215444"/>
          </a:xfrm>
          <a:prstGeom prst="rect">
            <a:avLst/>
          </a:prstGeom>
        </p:spPr>
        <p:txBody>
          <a:bodyPr wrap="none">
            <a:spAutoFit/>
          </a:bodyPr>
          <a:lstStyle/>
          <a:p>
            <a:r>
              <a:rPr lang="en-US" sz="800" dirty="0"/>
              <a:t>https://</a:t>
            </a:r>
            <a:r>
              <a:rPr lang="en-US" sz="800" dirty="0" err="1"/>
              <a:t>images.app.goo.gl</a:t>
            </a:r>
            <a:r>
              <a:rPr lang="en-US" sz="800" dirty="0"/>
              <a:t>/aw1RRCeKKPCpf1yQ7</a:t>
            </a:r>
          </a:p>
        </p:txBody>
      </p:sp>
    </p:spTree>
    <p:extLst>
      <p:ext uri="{BB962C8B-B14F-4D97-AF65-F5344CB8AC3E}">
        <p14:creationId xmlns:p14="http://schemas.microsoft.com/office/powerpoint/2010/main" val="1117314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D675D-12C2-5F46-8DDA-0739CC9FD696}"/>
              </a:ext>
            </a:extLst>
          </p:cNvPr>
          <p:cNvSpPr>
            <a:spLocks noGrp="1"/>
          </p:cNvSpPr>
          <p:nvPr>
            <p:ph type="title"/>
          </p:nvPr>
        </p:nvSpPr>
        <p:spPr/>
        <p:txBody>
          <a:bodyPr>
            <a:normAutofit fontScale="90000"/>
          </a:bodyPr>
          <a:lstStyle/>
          <a:p>
            <a:r>
              <a:rPr lang="en-US" dirty="0"/>
              <a:t>Kernel Namespaces</a:t>
            </a:r>
          </a:p>
        </p:txBody>
      </p:sp>
      <p:graphicFrame>
        <p:nvGraphicFramePr>
          <p:cNvPr id="18" name="Content Placeholder 2">
            <a:extLst>
              <a:ext uri="{FF2B5EF4-FFF2-40B4-BE49-F238E27FC236}">
                <a16:creationId xmlns:a16="http://schemas.microsoft.com/office/drawing/2014/main" id="{865112D3-F5BF-4706-83C9-A71E6FF8410B}"/>
              </a:ext>
            </a:extLst>
          </p:cNvPr>
          <p:cNvGraphicFramePr>
            <a:graphicFrameLocks noGrp="1"/>
          </p:cNvGraphicFramePr>
          <p:nvPr>
            <p:ph idx="1"/>
            <p:extLst>
              <p:ext uri="{D42A27DB-BD31-4B8C-83A1-F6EECF244321}">
                <p14:modId xmlns:p14="http://schemas.microsoft.com/office/powerpoint/2010/main" val="4150130691"/>
              </p:ext>
            </p:extLst>
          </p:nvPr>
        </p:nvGraphicFramePr>
        <p:xfrm>
          <a:off x="838200" y="1023730"/>
          <a:ext cx="10515600" cy="51532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78326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F315F"/>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54CF261-AFAB-D241-B814-46AB15038022}"/>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Container use namespaces and control groups to create completely isolated environments.</a:t>
            </a:r>
          </a:p>
        </p:txBody>
      </p:sp>
    </p:spTree>
    <p:extLst>
      <p:ext uri="{BB962C8B-B14F-4D97-AF65-F5344CB8AC3E}">
        <p14:creationId xmlns:p14="http://schemas.microsoft.com/office/powerpoint/2010/main" val="3785340150"/>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DE18695-2D4D-D441-ABA3-3E2D21C3EC9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4700" kern="1200" dirty="0">
                <a:solidFill>
                  <a:srgbClr val="FFFFFF"/>
                </a:solidFill>
                <a:latin typeface="+mj-lt"/>
                <a:ea typeface="+mj-ea"/>
                <a:cs typeface="+mj-cs"/>
              </a:rPr>
              <a:t>Container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vs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Virtual Machine</a:t>
            </a:r>
          </a:p>
        </p:txBody>
      </p:sp>
    </p:spTree>
    <p:extLst>
      <p:ext uri="{BB962C8B-B14F-4D97-AF65-F5344CB8AC3E}">
        <p14:creationId xmlns:p14="http://schemas.microsoft.com/office/powerpoint/2010/main" val="130253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Operating System</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3902495"/>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Kernel</a:t>
            </a:r>
          </a:p>
        </p:txBody>
      </p:sp>
      <p:sp>
        <p:nvSpPr>
          <p:cNvPr id="5" name="Rectangle 4">
            <a:extLst>
              <a:ext uri="{FF2B5EF4-FFF2-40B4-BE49-F238E27FC236}">
                <a16:creationId xmlns:a16="http://schemas.microsoft.com/office/drawing/2014/main" id="{5EC014E7-59C3-4842-ACD7-BCFC1070F8DB}"/>
              </a:ext>
            </a:extLst>
          </p:cNvPr>
          <p:cNvSpPr/>
          <p:nvPr/>
        </p:nvSpPr>
        <p:spPr>
          <a:xfrm>
            <a:off x="1573967" y="2973105"/>
            <a:ext cx="2023672" cy="6558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6" name="Rectangle 5">
            <a:extLst>
              <a:ext uri="{FF2B5EF4-FFF2-40B4-BE49-F238E27FC236}">
                <a16:creationId xmlns:a16="http://schemas.microsoft.com/office/drawing/2014/main" id="{7BA1F30F-8B8B-AE44-9679-F363BEA4E7DC}"/>
              </a:ext>
            </a:extLst>
          </p:cNvPr>
          <p:cNvSpPr/>
          <p:nvPr/>
        </p:nvSpPr>
        <p:spPr>
          <a:xfrm>
            <a:off x="3777521" y="2973105"/>
            <a:ext cx="2023672" cy="65582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7" name="Rectangle 6">
            <a:extLst>
              <a:ext uri="{FF2B5EF4-FFF2-40B4-BE49-F238E27FC236}">
                <a16:creationId xmlns:a16="http://schemas.microsoft.com/office/drawing/2014/main" id="{FD13B772-8101-5143-91F9-C3761DCE7F0E}"/>
              </a:ext>
            </a:extLst>
          </p:cNvPr>
          <p:cNvSpPr/>
          <p:nvPr/>
        </p:nvSpPr>
        <p:spPr>
          <a:xfrm>
            <a:off x="5981075" y="2973105"/>
            <a:ext cx="2023672" cy="65582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8" name="Rectangle 7">
            <a:extLst>
              <a:ext uri="{FF2B5EF4-FFF2-40B4-BE49-F238E27FC236}">
                <a16:creationId xmlns:a16="http://schemas.microsoft.com/office/drawing/2014/main" id="{A56B100F-8556-BA4E-ABB4-56B982B7A5AC}"/>
              </a:ext>
            </a:extLst>
          </p:cNvPr>
          <p:cNvSpPr/>
          <p:nvPr/>
        </p:nvSpPr>
        <p:spPr>
          <a:xfrm>
            <a:off x="8184629" y="2973105"/>
            <a:ext cx="2023672" cy="6558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566" y="1615339"/>
            <a:ext cx="1082730" cy="1082730"/>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6812" y="1615340"/>
            <a:ext cx="1254592" cy="108273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4141" y="1615338"/>
            <a:ext cx="1384647" cy="1082731"/>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6">
            <a:extLst>
              <a:ext uri="{28A0092B-C50C-407E-A947-70E740481C1C}">
                <a14:useLocalDpi xmlns:a14="http://schemas.microsoft.com/office/drawing/2010/main" val="0"/>
              </a:ext>
            </a:extLst>
          </a:blip>
          <a:srcRect l="19818" t="24516" r="20248" b="29308"/>
          <a:stretch/>
        </p:blipFill>
        <p:spPr>
          <a:xfrm>
            <a:off x="6142528" y="1615337"/>
            <a:ext cx="1873771" cy="1082731"/>
          </a:xfrm>
          <a:prstGeom prst="rect">
            <a:avLst/>
          </a:prstGeom>
        </p:spPr>
      </p:pic>
      <p:sp>
        <p:nvSpPr>
          <p:cNvPr id="12" name="Rectangle 11">
            <a:extLst>
              <a:ext uri="{FF2B5EF4-FFF2-40B4-BE49-F238E27FC236}">
                <a16:creationId xmlns:a16="http://schemas.microsoft.com/office/drawing/2014/main" id="{D11B4C05-4234-9645-865F-8FCF2A0A841C}"/>
              </a:ext>
            </a:extLst>
          </p:cNvPr>
          <p:cNvSpPr/>
          <p:nvPr/>
        </p:nvSpPr>
        <p:spPr>
          <a:xfrm>
            <a:off x="1573967" y="4833352"/>
            <a:ext cx="8634334" cy="734519"/>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Hardware</a:t>
            </a:r>
          </a:p>
        </p:txBody>
      </p:sp>
    </p:spTree>
    <p:extLst>
      <p:ext uri="{BB962C8B-B14F-4D97-AF65-F5344CB8AC3E}">
        <p14:creationId xmlns:p14="http://schemas.microsoft.com/office/powerpoint/2010/main" val="1061251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6227C-7D5D-F645-85ED-59F64A0F0BF5}"/>
              </a:ext>
            </a:extLst>
          </p:cNvPr>
          <p:cNvSpPr>
            <a:spLocks noGrp="1"/>
          </p:cNvSpPr>
          <p:nvPr>
            <p:ph type="title"/>
          </p:nvPr>
        </p:nvSpPr>
        <p:spPr/>
        <p:txBody>
          <a:bodyPr>
            <a:normAutofit fontScale="90000"/>
          </a:bodyPr>
          <a:lstStyle/>
          <a:p>
            <a:r>
              <a:rPr lang="en-US"/>
              <a:t>Virtual Machine</a:t>
            </a:r>
            <a:endParaRPr lang="en-US" dirty="0"/>
          </a:p>
        </p:txBody>
      </p:sp>
      <p:pic>
        <p:nvPicPr>
          <p:cNvPr id="5122" name="Picture 2" descr="Virtual machines">
            <a:extLst>
              <a:ext uri="{FF2B5EF4-FFF2-40B4-BE49-F238E27FC236}">
                <a16:creationId xmlns:a16="http://schemas.microsoft.com/office/drawing/2014/main" id="{88AA521D-3ED9-274B-BE35-9B0C8449F4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500" y="1651000"/>
            <a:ext cx="10287000" cy="3556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A48576E-6150-9441-A65E-5D739BBF1B8A}"/>
              </a:ext>
            </a:extLst>
          </p:cNvPr>
          <p:cNvSpPr txBox="1"/>
          <p:nvPr/>
        </p:nvSpPr>
        <p:spPr>
          <a:xfrm>
            <a:off x="3895718" y="6376821"/>
            <a:ext cx="4400564" cy="215444"/>
          </a:xfrm>
          <a:prstGeom prst="rect">
            <a:avLst/>
          </a:prstGeom>
          <a:noFill/>
        </p:spPr>
        <p:txBody>
          <a:bodyPr wrap="none" rtlCol="0">
            <a:spAutoFit/>
          </a:bodyPr>
          <a:lstStyle/>
          <a:p>
            <a:r>
              <a:rPr lang="en-US" sz="800" dirty="0"/>
              <a:t>https://</a:t>
            </a:r>
            <a:r>
              <a:rPr lang="en-US" sz="800" dirty="0" err="1"/>
              <a:t>www.ufsexplorer.com</a:t>
            </a:r>
            <a:r>
              <a:rPr lang="en-US" sz="800" dirty="0"/>
              <a:t>/articles/storage-technologies/virtual-machines-data-</a:t>
            </a:r>
            <a:r>
              <a:rPr lang="en-US" sz="800" dirty="0" err="1"/>
              <a:t>organization.php</a:t>
            </a:r>
            <a:endParaRPr lang="en-US" sz="800" dirty="0"/>
          </a:p>
        </p:txBody>
      </p:sp>
    </p:spTree>
    <p:extLst>
      <p:ext uri="{BB962C8B-B14F-4D97-AF65-F5344CB8AC3E}">
        <p14:creationId xmlns:p14="http://schemas.microsoft.com/office/powerpoint/2010/main" val="20006539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Sharing is caring</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4359987"/>
            <a:ext cx="8634334" cy="73451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Ubuntu</a:t>
            </a:r>
          </a:p>
        </p:txBody>
      </p:sp>
      <p:sp>
        <p:nvSpPr>
          <p:cNvPr id="6" name="Rectangle 5">
            <a:extLst>
              <a:ext uri="{FF2B5EF4-FFF2-40B4-BE49-F238E27FC236}">
                <a16:creationId xmlns:a16="http://schemas.microsoft.com/office/drawing/2014/main" id="{7BA1F30F-8B8B-AE44-9679-F363BEA4E7DC}"/>
              </a:ext>
            </a:extLst>
          </p:cNvPr>
          <p:cNvSpPr/>
          <p:nvPr/>
        </p:nvSpPr>
        <p:spPr>
          <a:xfrm>
            <a:off x="1573967" y="3587354"/>
            <a:ext cx="8634334" cy="655820"/>
          </a:xfrm>
          <a:prstGeom prst="rect">
            <a:avLst/>
          </a:prstGeom>
          <a:solidFill>
            <a:srgbClr val="3196E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Docker</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776" y="4434939"/>
            <a:ext cx="614596" cy="614596"/>
          </a:xfrm>
          <a:prstGeom prst="rect">
            <a:avLst/>
          </a:prstGeom>
        </p:spPr>
      </p:pic>
      <p:grpSp>
        <p:nvGrpSpPr>
          <p:cNvPr id="16" name="Group 15">
            <a:extLst>
              <a:ext uri="{FF2B5EF4-FFF2-40B4-BE49-F238E27FC236}">
                <a16:creationId xmlns:a16="http://schemas.microsoft.com/office/drawing/2014/main" id="{168A273F-4B88-104C-8C01-E6AFF14F266E}"/>
              </a:ext>
            </a:extLst>
          </p:cNvPr>
          <p:cNvGrpSpPr>
            <a:grpSpLocks noChangeAspect="1"/>
          </p:cNvGrpSpPr>
          <p:nvPr/>
        </p:nvGrpSpPr>
        <p:grpSpPr>
          <a:xfrm>
            <a:off x="1573966" y="1602421"/>
            <a:ext cx="1786987" cy="1553010"/>
            <a:chOff x="404732" y="704538"/>
            <a:chExt cx="2749884" cy="2389831"/>
          </a:xfrm>
        </p:grpSpPr>
        <p:grpSp>
          <p:nvGrpSpPr>
            <p:cNvPr id="13" name="Group 12">
              <a:extLst>
                <a:ext uri="{FF2B5EF4-FFF2-40B4-BE49-F238E27FC236}">
                  <a16:creationId xmlns:a16="http://schemas.microsoft.com/office/drawing/2014/main" id="{36C4C1F0-E913-C147-9CCD-AE8F65E0D000}"/>
                </a:ext>
              </a:extLst>
            </p:cNvPr>
            <p:cNvGrpSpPr/>
            <p:nvPr/>
          </p:nvGrpSpPr>
          <p:grpSpPr>
            <a:xfrm>
              <a:off x="404732" y="704538"/>
              <a:ext cx="2749884" cy="2389831"/>
              <a:chOff x="2342420" y="2508412"/>
              <a:chExt cx="1525979" cy="1336920"/>
            </a:xfrm>
          </p:grpSpPr>
          <p:pic>
            <p:nvPicPr>
              <p:cNvPr id="11" name="Picture 10" descr="Icon&#10;&#10;Description automatically generated">
                <a:extLst>
                  <a:ext uri="{FF2B5EF4-FFF2-40B4-BE49-F238E27FC236}">
                    <a16:creationId xmlns:a16="http://schemas.microsoft.com/office/drawing/2014/main" id="{38940923-6876-D544-9A0B-614854E135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42420" y="2508412"/>
                <a:ext cx="1525979" cy="1336920"/>
              </a:xfrm>
              <a:prstGeom prst="rect">
                <a:avLst/>
              </a:prstGeom>
            </p:spPr>
          </p:pic>
          <p:pic>
            <p:nvPicPr>
              <p:cNvPr id="12" name="Picture 11" descr="Icon&#10;&#10;Description automatically generated">
                <a:extLst>
                  <a:ext uri="{FF2B5EF4-FFF2-40B4-BE49-F238E27FC236}">
                    <a16:creationId xmlns:a16="http://schemas.microsoft.com/office/drawing/2014/main" id="{4405F11A-E8E2-784F-8E9E-B997CCE449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5688" y="2795534"/>
                <a:ext cx="388565" cy="388565"/>
              </a:xfrm>
              <a:prstGeom prst="rect">
                <a:avLst/>
              </a:prstGeom>
            </p:spPr>
          </p:pic>
        </p:grpSp>
        <p:sp>
          <p:nvSpPr>
            <p:cNvPr id="14" name="Rectangle 13">
              <a:extLst>
                <a:ext uri="{FF2B5EF4-FFF2-40B4-BE49-F238E27FC236}">
                  <a16:creationId xmlns:a16="http://schemas.microsoft.com/office/drawing/2014/main" id="{834FA126-AC4D-874A-B4E9-CB95D5757265}"/>
                </a:ext>
              </a:extLst>
            </p:cNvPr>
            <p:cNvSpPr/>
            <p:nvPr/>
          </p:nvSpPr>
          <p:spPr>
            <a:xfrm>
              <a:off x="1124262" y="2044277"/>
              <a:ext cx="1205201" cy="383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3" name="Group 22">
            <a:extLst>
              <a:ext uri="{FF2B5EF4-FFF2-40B4-BE49-F238E27FC236}">
                <a16:creationId xmlns:a16="http://schemas.microsoft.com/office/drawing/2014/main" id="{455C23B0-BAA5-C647-B985-B9372086D744}"/>
              </a:ext>
            </a:extLst>
          </p:cNvPr>
          <p:cNvGrpSpPr/>
          <p:nvPr/>
        </p:nvGrpSpPr>
        <p:grpSpPr>
          <a:xfrm>
            <a:off x="3928251" y="1597257"/>
            <a:ext cx="1778522" cy="1558174"/>
            <a:chOff x="3658431" y="1597257"/>
            <a:chExt cx="1778522" cy="1558174"/>
          </a:xfrm>
        </p:grpSpPr>
        <p:pic>
          <p:nvPicPr>
            <p:cNvPr id="19" name="Picture 18" descr="Icon&#10;&#10;Description automatically generated">
              <a:extLst>
                <a:ext uri="{FF2B5EF4-FFF2-40B4-BE49-F238E27FC236}">
                  <a16:creationId xmlns:a16="http://schemas.microsoft.com/office/drawing/2014/main" id="{83C56C27-A2F2-4249-8D56-DB99F4C646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8431" y="1597257"/>
              <a:ext cx="1778522" cy="1558174"/>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5">
              <a:extLst>
                <a:ext uri="{28A0092B-C50C-407E-A947-70E740481C1C}">
                  <a14:useLocalDpi xmlns:a14="http://schemas.microsoft.com/office/drawing/2010/main" val="0"/>
                </a:ext>
              </a:extLst>
            </a:blip>
            <a:srcRect l="19818" t="24516" r="20248" b="29308"/>
            <a:stretch/>
          </p:blipFill>
          <p:spPr>
            <a:xfrm>
              <a:off x="4172641" y="1963430"/>
              <a:ext cx="699161" cy="403999"/>
            </a:xfrm>
            <a:prstGeom prst="rect">
              <a:avLst/>
            </a:prstGeom>
          </p:spPr>
        </p:pic>
        <p:sp>
          <p:nvSpPr>
            <p:cNvPr id="24" name="Rectangle 23">
              <a:extLst>
                <a:ext uri="{FF2B5EF4-FFF2-40B4-BE49-F238E27FC236}">
                  <a16:creationId xmlns:a16="http://schemas.microsoft.com/office/drawing/2014/main" id="{2BE26C25-22CA-AC4F-915C-CA0C6BCCE822}"/>
                </a:ext>
              </a:extLst>
            </p:cNvPr>
            <p:cNvSpPr/>
            <p:nvPr/>
          </p:nvSpPr>
          <p:spPr>
            <a:xfrm>
              <a:off x="4142662" y="246054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7" name="Group 26">
            <a:extLst>
              <a:ext uri="{FF2B5EF4-FFF2-40B4-BE49-F238E27FC236}">
                <a16:creationId xmlns:a16="http://schemas.microsoft.com/office/drawing/2014/main" id="{EB1590ED-95F0-4F4D-83DE-AC17C85DC24A}"/>
              </a:ext>
            </a:extLst>
          </p:cNvPr>
          <p:cNvGrpSpPr/>
          <p:nvPr/>
        </p:nvGrpSpPr>
        <p:grpSpPr>
          <a:xfrm>
            <a:off x="6160983" y="1604518"/>
            <a:ext cx="1778522" cy="1558175"/>
            <a:chOff x="6160983" y="1604518"/>
            <a:chExt cx="1778522" cy="1558175"/>
          </a:xfrm>
        </p:grpSpPr>
        <p:pic>
          <p:nvPicPr>
            <p:cNvPr id="22" name="Picture 21" descr="Icon&#10;&#10;Description automatically generated">
              <a:extLst>
                <a:ext uri="{FF2B5EF4-FFF2-40B4-BE49-F238E27FC236}">
                  <a16:creationId xmlns:a16="http://schemas.microsoft.com/office/drawing/2014/main" id="{E0A0B4A1-6F1F-4941-BAB5-21B708B571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0983" y="1604518"/>
              <a:ext cx="1778522" cy="1558175"/>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23334" y="1992107"/>
              <a:ext cx="479317" cy="413657"/>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C7BB21DC-7313-7C49-A48F-4E15BFFF79EA}"/>
                </a:ext>
              </a:extLst>
            </p:cNvPr>
            <p:cNvSpPr/>
            <p:nvPr/>
          </p:nvSpPr>
          <p:spPr>
            <a:xfrm>
              <a:off x="6658649" y="247303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8" name="Group 27">
            <a:extLst>
              <a:ext uri="{FF2B5EF4-FFF2-40B4-BE49-F238E27FC236}">
                <a16:creationId xmlns:a16="http://schemas.microsoft.com/office/drawing/2014/main" id="{F38861B0-2B00-E647-9340-F5096104408A}"/>
              </a:ext>
            </a:extLst>
          </p:cNvPr>
          <p:cNvGrpSpPr/>
          <p:nvPr/>
        </p:nvGrpSpPr>
        <p:grpSpPr>
          <a:xfrm>
            <a:off x="8429779" y="1598664"/>
            <a:ext cx="1778522" cy="1558174"/>
            <a:chOff x="8429779" y="1598664"/>
            <a:chExt cx="1778522" cy="1558174"/>
          </a:xfrm>
        </p:grpSpPr>
        <p:pic>
          <p:nvPicPr>
            <p:cNvPr id="21" name="Picture 20" descr="Icon&#10;&#10;Description automatically generated">
              <a:extLst>
                <a:ext uri="{FF2B5EF4-FFF2-40B4-BE49-F238E27FC236}">
                  <a16:creationId xmlns:a16="http://schemas.microsoft.com/office/drawing/2014/main" id="{A654221D-12F1-7749-A66D-C4371DD2C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29779" y="1598664"/>
              <a:ext cx="1778522" cy="1558174"/>
            </a:xfrm>
            <a:prstGeom prst="rect">
              <a:avLst/>
            </a:prstGeom>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57805" y="1984318"/>
              <a:ext cx="489942" cy="383112"/>
            </a:xfrm>
            <a:prstGeom prst="rect">
              <a:avLst/>
            </a:prstGeom>
          </p:spPr>
        </p:pic>
        <p:sp>
          <p:nvSpPr>
            <p:cNvPr id="26" name="Rectangle 25">
              <a:extLst>
                <a:ext uri="{FF2B5EF4-FFF2-40B4-BE49-F238E27FC236}">
                  <a16:creationId xmlns:a16="http://schemas.microsoft.com/office/drawing/2014/main" id="{DECD57A9-D94D-8A4A-A45A-60FF18E20DD4}"/>
                </a:ext>
              </a:extLst>
            </p:cNvPr>
            <p:cNvSpPr/>
            <p:nvPr/>
          </p:nvSpPr>
          <p:spPr>
            <a:xfrm>
              <a:off x="8870637" y="2460547"/>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sp>
        <p:nvSpPr>
          <p:cNvPr id="3" name="TextBox 2">
            <a:extLst>
              <a:ext uri="{FF2B5EF4-FFF2-40B4-BE49-F238E27FC236}">
                <a16:creationId xmlns:a16="http://schemas.microsoft.com/office/drawing/2014/main" id="{EC4A546F-4F16-B149-9FC3-9B596B5CF424}"/>
              </a:ext>
            </a:extLst>
          </p:cNvPr>
          <p:cNvSpPr txBox="1"/>
          <p:nvPr/>
        </p:nvSpPr>
        <p:spPr>
          <a:xfrm>
            <a:off x="7106194" y="770709"/>
            <a:ext cx="3945439" cy="369332"/>
          </a:xfrm>
          <a:prstGeom prst="rect">
            <a:avLst/>
          </a:prstGeom>
          <a:noFill/>
        </p:spPr>
        <p:txBody>
          <a:bodyPr wrap="none" rtlCol="0">
            <a:spAutoFit/>
          </a:bodyPr>
          <a:lstStyle/>
          <a:p>
            <a:r>
              <a:rPr lang="en-US" dirty="0"/>
              <a:t>More details on shared kernel resources</a:t>
            </a:r>
          </a:p>
        </p:txBody>
      </p:sp>
      <p:sp>
        <p:nvSpPr>
          <p:cNvPr id="29" name="Rectangle 28">
            <a:extLst>
              <a:ext uri="{FF2B5EF4-FFF2-40B4-BE49-F238E27FC236}">
                <a16:creationId xmlns:a16="http://schemas.microsoft.com/office/drawing/2014/main" id="{8D4C72BB-9B8D-9444-B356-11478DCDCA39}"/>
              </a:ext>
            </a:extLst>
          </p:cNvPr>
          <p:cNvSpPr/>
          <p:nvPr/>
        </p:nvSpPr>
        <p:spPr>
          <a:xfrm>
            <a:off x="1573967" y="5274390"/>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a:t>
            </a:r>
          </a:p>
        </p:txBody>
      </p:sp>
    </p:spTree>
    <p:extLst>
      <p:ext uri="{BB962C8B-B14F-4D97-AF65-F5344CB8AC3E}">
        <p14:creationId xmlns:p14="http://schemas.microsoft.com/office/powerpoint/2010/main" val="4142999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E849090-43C1-B248-A30E-24AFC4AC575E}"/>
              </a:ext>
            </a:extLst>
          </p:cNvPr>
          <p:cNvSpPr>
            <a:spLocks noGrp="1"/>
          </p:cNvSpPr>
          <p:nvPr>
            <p:ph type="title"/>
          </p:nvPr>
        </p:nvSpPr>
        <p:spPr>
          <a:xfrm>
            <a:off x="3043403" y="2943994"/>
            <a:ext cx="6105194" cy="970011"/>
          </a:xfrm>
        </p:spPr>
        <p:txBody>
          <a:bodyPr vert="horz" lIns="91440" tIns="45720" rIns="91440" bIns="45720" rtlCol="0" anchor="b">
            <a:normAutofit/>
          </a:bodyPr>
          <a:lstStyle/>
          <a:p>
            <a:pPr algn="ctr"/>
            <a:r>
              <a:rPr lang="en-US" sz="5100" kern="1200" dirty="0">
                <a:solidFill>
                  <a:srgbClr val="FFFFFF"/>
                </a:solidFill>
                <a:latin typeface="+mj-lt"/>
                <a:ea typeface="+mj-ea"/>
                <a:cs typeface="+mj-cs"/>
              </a:rPr>
              <a:t>How did we get here?</a:t>
            </a:r>
          </a:p>
        </p:txBody>
      </p:sp>
    </p:spTree>
    <p:extLst>
      <p:ext uri="{BB962C8B-B14F-4D97-AF65-F5344CB8AC3E}">
        <p14:creationId xmlns:p14="http://schemas.microsoft.com/office/powerpoint/2010/main" val="14972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35B86-09C2-1C43-AE29-93C495320B59}"/>
              </a:ext>
            </a:extLst>
          </p:cNvPr>
          <p:cNvSpPr>
            <a:spLocks noGrp="1"/>
          </p:cNvSpPr>
          <p:nvPr>
            <p:ph type="title"/>
          </p:nvPr>
        </p:nvSpPr>
        <p:spPr/>
        <p:txBody>
          <a:bodyPr>
            <a:normAutofit fontScale="90000"/>
          </a:bodyPr>
          <a:lstStyle/>
          <a:p>
            <a:r>
              <a:rPr lang="en-US" dirty="0"/>
              <a:t>Docker and Virtual Machines</a:t>
            </a:r>
          </a:p>
        </p:txBody>
      </p:sp>
      <p:pic>
        <p:nvPicPr>
          <p:cNvPr id="5122" name="Picture 2">
            <a:extLst>
              <a:ext uri="{FF2B5EF4-FFF2-40B4-BE49-F238E27FC236}">
                <a16:creationId xmlns:a16="http://schemas.microsoft.com/office/drawing/2014/main" id="{8B702420-8CE3-2C4D-B1A8-17BEAF6E23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9134" y="1748227"/>
            <a:ext cx="9578715" cy="4041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2102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2384C-D246-3742-934E-DD674F3D6227}"/>
              </a:ext>
            </a:extLst>
          </p:cNvPr>
          <p:cNvSpPr>
            <a:spLocks noGrp="1"/>
          </p:cNvSpPr>
          <p:nvPr>
            <p:ph type="title"/>
          </p:nvPr>
        </p:nvSpPr>
        <p:spPr/>
        <p:txBody>
          <a:bodyPr>
            <a:normAutofit fontScale="90000"/>
          </a:bodyPr>
          <a:lstStyle/>
          <a:p>
            <a:r>
              <a:rPr lang="en-US" dirty="0"/>
              <a:t>Container limits</a:t>
            </a:r>
          </a:p>
        </p:txBody>
      </p:sp>
      <p:sp>
        <p:nvSpPr>
          <p:cNvPr id="4" name="Rectangle 3">
            <a:extLst>
              <a:ext uri="{FF2B5EF4-FFF2-40B4-BE49-F238E27FC236}">
                <a16:creationId xmlns:a16="http://schemas.microsoft.com/office/drawing/2014/main" id="{DEB22250-42B4-5E4D-8CAA-9CB743B7C893}"/>
              </a:ext>
            </a:extLst>
          </p:cNvPr>
          <p:cNvSpPr/>
          <p:nvPr/>
        </p:nvSpPr>
        <p:spPr>
          <a:xfrm>
            <a:off x="2581834" y="4223719"/>
            <a:ext cx="8265459" cy="369332"/>
          </a:xfrm>
          <a:prstGeom prst="rect">
            <a:avLst/>
          </a:prstGeom>
        </p:spPr>
        <p:txBody>
          <a:bodyPr wrap="square">
            <a:spAutoFit/>
          </a:bodyPr>
          <a:lstStyle/>
          <a:p>
            <a:r>
              <a:rPr lang="en-US" dirty="0"/>
              <a:t>https://</a:t>
            </a:r>
            <a:r>
              <a:rPr lang="en-US" dirty="0" err="1"/>
              <a:t>www.redhat.com</a:t>
            </a:r>
            <a:r>
              <a:rPr lang="en-US" dirty="0"/>
              <a:t>/</a:t>
            </a:r>
            <a:r>
              <a:rPr lang="en-US" dirty="0" err="1"/>
              <a:t>en</a:t>
            </a:r>
            <a:r>
              <a:rPr lang="en-US" dirty="0"/>
              <a:t>/blog/limits-compatibility-and-supportability-containers</a:t>
            </a:r>
          </a:p>
        </p:txBody>
      </p:sp>
      <p:sp>
        <p:nvSpPr>
          <p:cNvPr id="5" name="TextBox 4">
            <a:extLst>
              <a:ext uri="{FF2B5EF4-FFF2-40B4-BE49-F238E27FC236}">
                <a16:creationId xmlns:a16="http://schemas.microsoft.com/office/drawing/2014/main" id="{290555CF-89B2-3F49-95AF-204CF27C3E01}"/>
              </a:ext>
            </a:extLst>
          </p:cNvPr>
          <p:cNvSpPr txBox="1"/>
          <p:nvPr/>
        </p:nvSpPr>
        <p:spPr>
          <a:xfrm>
            <a:off x="107575" y="2935756"/>
            <a:ext cx="11866964" cy="892552"/>
          </a:xfrm>
          <a:prstGeom prst="rect">
            <a:avLst/>
          </a:prstGeom>
          <a:noFill/>
        </p:spPr>
        <p:txBody>
          <a:bodyPr wrap="square" rtlCol="0">
            <a:spAutoFit/>
          </a:bodyPr>
          <a:lstStyle/>
          <a:p>
            <a:pPr algn="ctr"/>
            <a:r>
              <a:rPr lang="en-US" sz="2600" dirty="0"/>
              <a:t>All system calls and namespaces used by the container need to be supported by the Kernel underlying Docker</a:t>
            </a:r>
          </a:p>
        </p:txBody>
      </p:sp>
    </p:spTree>
    <p:extLst>
      <p:ext uri="{BB962C8B-B14F-4D97-AF65-F5344CB8AC3E}">
        <p14:creationId xmlns:p14="http://schemas.microsoft.com/office/powerpoint/2010/main" val="25315622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88FA9B1-B1EC-E145-9B81-86E626827348}"/>
              </a:ext>
            </a:extLst>
          </p:cNvPr>
          <p:cNvSpPr>
            <a:spLocks noGrp="1"/>
          </p:cNvSpPr>
          <p:nvPr>
            <p:ph type="title"/>
          </p:nvPr>
        </p:nvSpPr>
        <p:spPr>
          <a:xfrm>
            <a:off x="3043403" y="3006309"/>
            <a:ext cx="6105194" cy="845381"/>
          </a:xfrm>
        </p:spPr>
        <p:txBody>
          <a:bodyPr vert="horz" lIns="91440" tIns="45720" rIns="91440" bIns="45720" rtlCol="0" anchor="b">
            <a:normAutofit fontScale="90000"/>
          </a:bodyPr>
          <a:lstStyle/>
          <a:p>
            <a:pPr algn="ctr"/>
            <a:r>
              <a:rPr lang="en-US" sz="6000" kern="1200">
                <a:solidFill>
                  <a:srgbClr val="FFFFFF"/>
                </a:solidFill>
                <a:latin typeface="+mj-lt"/>
                <a:ea typeface="+mj-ea"/>
                <a:cs typeface="+mj-cs"/>
              </a:rPr>
              <a:t>Docker</a:t>
            </a:r>
          </a:p>
        </p:txBody>
      </p:sp>
    </p:spTree>
    <p:extLst>
      <p:ext uri="{BB962C8B-B14F-4D97-AF65-F5344CB8AC3E}">
        <p14:creationId xmlns:p14="http://schemas.microsoft.com/office/powerpoint/2010/main" val="3839493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BE681-3607-AF45-8F72-E1C99128C774}"/>
              </a:ext>
            </a:extLst>
          </p:cNvPr>
          <p:cNvSpPr>
            <a:spLocks noGrp="1"/>
          </p:cNvSpPr>
          <p:nvPr>
            <p:ph type="title"/>
          </p:nvPr>
        </p:nvSpPr>
        <p:spPr/>
        <p:txBody>
          <a:bodyPr>
            <a:normAutofit fontScale="90000"/>
          </a:bodyPr>
          <a:lstStyle/>
          <a:p>
            <a:r>
              <a:rPr lang="en-US" dirty="0"/>
              <a:t>Docker workflow</a:t>
            </a:r>
          </a:p>
        </p:txBody>
      </p:sp>
      <p:grpSp>
        <p:nvGrpSpPr>
          <p:cNvPr id="11" name="Group 10">
            <a:extLst>
              <a:ext uri="{FF2B5EF4-FFF2-40B4-BE49-F238E27FC236}">
                <a16:creationId xmlns:a16="http://schemas.microsoft.com/office/drawing/2014/main" id="{0FB5ABFC-91CF-8646-9C15-469BE5BBCF0E}"/>
              </a:ext>
            </a:extLst>
          </p:cNvPr>
          <p:cNvGrpSpPr/>
          <p:nvPr/>
        </p:nvGrpSpPr>
        <p:grpSpPr>
          <a:xfrm>
            <a:off x="1506019" y="2368550"/>
            <a:ext cx="9410700" cy="2120900"/>
            <a:chOff x="838200" y="2368550"/>
            <a:chExt cx="9410700" cy="2120900"/>
          </a:xfrm>
        </p:grpSpPr>
        <p:pic>
          <p:nvPicPr>
            <p:cNvPr id="1026" name="Picture 2" descr="how a docker container is created">
              <a:extLst>
                <a:ext uri="{FF2B5EF4-FFF2-40B4-BE49-F238E27FC236}">
                  <a16:creationId xmlns:a16="http://schemas.microsoft.com/office/drawing/2014/main" id="{FB8607F6-E833-2145-BA33-C7063D68BB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368550"/>
              <a:ext cx="9410700" cy="21209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F5EE86E-CDA4-8B4E-8E31-16D2C596EC4E}"/>
                </a:ext>
              </a:extLst>
            </p:cNvPr>
            <p:cNvSpPr/>
            <p:nvPr/>
          </p:nvSpPr>
          <p:spPr>
            <a:xfrm>
              <a:off x="5815173" y="3092521"/>
              <a:ext cx="1345915" cy="534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FEF0955-EF7E-8444-8D7C-AA290DAA1D54}"/>
                </a:ext>
              </a:extLst>
            </p:cNvPr>
            <p:cNvSpPr/>
            <p:nvPr/>
          </p:nvSpPr>
          <p:spPr>
            <a:xfrm>
              <a:off x="5813462" y="3573691"/>
              <a:ext cx="1345915" cy="534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text, tool&#10;&#10;Description automatically generated">
              <a:extLst>
                <a:ext uri="{FF2B5EF4-FFF2-40B4-BE49-F238E27FC236}">
                  <a16:creationId xmlns:a16="http://schemas.microsoft.com/office/drawing/2014/main" id="{38EC967C-ADF3-9247-AB9E-47CF4902FB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1752" y="3270882"/>
              <a:ext cx="1345916" cy="569937"/>
            </a:xfrm>
            <a:prstGeom prst="rect">
              <a:avLst/>
            </a:prstGeom>
          </p:spPr>
        </p:pic>
        <p:sp>
          <p:nvSpPr>
            <p:cNvPr id="8" name="TextBox 7">
              <a:extLst>
                <a:ext uri="{FF2B5EF4-FFF2-40B4-BE49-F238E27FC236}">
                  <a16:creationId xmlns:a16="http://schemas.microsoft.com/office/drawing/2014/main" id="{0B34706F-6ED9-8D4B-9EE0-9998251AE948}"/>
                </a:ext>
              </a:extLst>
            </p:cNvPr>
            <p:cNvSpPr txBox="1"/>
            <p:nvPr/>
          </p:nvSpPr>
          <p:spPr>
            <a:xfrm>
              <a:off x="6096000" y="3086216"/>
              <a:ext cx="508473" cy="369332"/>
            </a:xfrm>
            <a:prstGeom prst="rect">
              <a:avLst/>
            </a:prstGeom>
            <a:noFill/>
          </p:spPr>
          <p:txBody>
            <a:bodyPr wrap="none" rtlCol="0">
              <a:spAutoFit/>
            </a:bodyPr>
            <a:lstStyle/>
            <a:p>
              <a:r>
                <a:rPr lang="en-US" dirty="0"/>
                <a:t>run</a:t>
              </a:r>
            </a:p>
          </p:txBody>
        </p:sp>
        <p:sp>
          <p:nvSpPr>
            <p:cNvPr id="12" name="TextBox 11">
              <a:extLst>
                <a:ext uri="{FF2B5EF4-FFF2-40B4-BE49-F238E27FC236}">
                  <a16:creationId xmlns:a16="http://schemas.microsoft.com/office/drawing/2014/main" id="{3B5DE4C1-005D-CF45-895E-9C128C3C4AAD}"/>
                </a:ext>
              </a:extLst>
            </p:cNvPr>
            <p:cNvSpPr txBox="1"/>
            <p:nvPr/>
          </p:nvSpPr>
          <p:spPr>
            <a:xfrm>
              <a:off x="3005294" y="3097752"/>
              <a:ext cx="655949" cy="369332"/>
            </a:xfrm>
            <a:prstGeom prst="rect">
              <a:avLst/>
            </a:prstGeom>
            <a:noFill/>
          </p:spPr>
          <p:txBody>
            <a:bodyPr wrap="none" rtlCol="0">
              <a:spAutoFit/>
            </a:bodyPr>
            <a:lstStyle/>
            <a:p>
              <a:r>
                <a:rPr lang="en-US" dirty="0"/>
                <a:t>build</a:t>
              </a:r>
            </a:p>
          </p:txBody>
        </p:sp>
      </p:grpSp>
    </p:spTree>
    <p:extLst>
      <p:ext uri="{BB962C8B-B14F-4D97-AF65-F5344CB8AC3E}">
        <p14:creationId xmlns:p14="http://schemas.microsoft.com/office/powerpoint/2010/main" val="1692942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A9461-8656-FE41-8CBF-FB856B36D5C5}"/>
              </a:ext>
            </a:extLst>
          </p:cNvPr>
          <p:cNvSpPr>
            <a:spLocks noGrp="1"/>
          </p:cNvSpPr>
          <p:nvPr>
            <p:ph type="title"/>
          </p:nvPr>
        </p:nvSpPr>
        <p:spPr/>
        <p:txBody>
          <a:bodyPr>
            <a:normAutofit fontScale="90000"/>
          </a:bodyPr>
          <a:lstStyle/>
          <a:p>
            <a:r>
              <a:rPr lang="en-US" dirty="0" err="1"/>
              <a:t>Dockerfile</a:t>
            </a:r>
            <a:endParaRPr lang="en-US" dirty="0"/>
          </a:p>
        </p:txBody>
      </p:sp>
      <p:sp>
        <p:nvSpPr>
          <p:cNvPr id="4" name="TextBox 3">
            <a:extLst>
              <a:ext uri="{FF2B5EF4-FFF2-40B4-BE49-F238E27FC236}">
                <a16:creationId xmlns:a16="http://schemas.microsoft.com/office/drawing/2014/main" id="{38E9CCA6-2863-4649-B73F-EFE137741A3E}"/>
              </a:ext>
            </a:extLst>
          </p:cNvPr>
          <p:cNvSpPr txBox="1"/>
          <p:nvPr/>
        </p:nvSpPr>
        <p:spPr>
          <a:xfrm>
            <a:off x="1663909" y="1439056"/>
            <a:ext cx="5392566" cy="4247317"/>
          </a:xfrm>
          <a:prstGeom prst="rect">
            <a:avLst/>
          </a:prstGeom>
          <a:noFill/>
        </p:spPr>
        <p:txBody>
          <a:bodyPr wrap="none" rtlCol="0">
            <a:spAutoFit/>
          </a:bodyPr>
          <a:lstStyle/>
          <a:p>
            <a:r>
              <a:rPr lang="en-GB" b="1" dirty="0"/>
              <a:t>FROM</a:t>
            </a:r>
            <a:r>
              <a:rPr lang="en-GB" dirty="0"/>
              <a:t> alpine:3.13 AS builder</a:t>
            </a:r>
          </a:p>
          <a:p>
            <a:r>
              <a:rPr lang="en-GB" b="1" dirty="0"/>
              <a:t>RUN</a:t>
            </a:r>
            <a:r>
              <a:rPr lang="en-GB" dirty="0"/>
              <a:t> </a:t>
            </a:r>
            <a:r>
              <a:rPr lang="en-GB" dirty="0" err="1"/>
              <a:t>apk</a:t>
            </a:r>
            <a:r>
              <a:rPr lang="en-GB" dirty="0"/>
              <a:t> update &amp;&amp; \</a:t>
            </a:r>
          </a:p>
          <a:p>
            <a:r>
              <a:rPr lang="en-GB" dirty="0" err="1"/>
              <a:t>apk</a:t>
            </a:r>
            <a:r>
              <a:rPr lang="en-GB" dirty="0"/>
              <a:t> upgrade &amp;&amp; \</a:t>
            </a:r>
          </a:p>
          <a:p>
            <a:r>
              <a:rPr lang="en-GB" dirty="0" err="1"/>
              <a:t>apk</a:t>
            </a:r>
            <a:r>
              <a:rPr lang="en-GB" dirty="0"/>
              <a:t> add git ca-certificates</a:t>
            </a:r>
          </a:p>
          <a:p>
            <a:r>
              <a:rPr lang="en-GB" b="1" dirty="0"/>
              <a:t>RUN</a:t>
            </a:r>
            <a:r>
              <a:rPr lang="en-GB" dirty="0"/>
              <a:t> git clone --depth 1 https://</a:t>
            </a:r>
            <a:r>
              <a:rPr lang="en-GB" dirty="0" err="1"/>
              <a:t>github.com</a:t>
            </a:r>
            <a:r>
              <a:rPr lang="en-GB" dirty="0"/>
              <a:t>/lh3/</a:t>
            </a:r>
            <a:r>
              <a:rPr lang="en-GB" dirty="0" err="1"/>
              <a:t>bwa.git</a:t>
            </a:r>
            <a:endParaRPr lang="en-GB" dirty="0"/>
          </a:p>
          <a:p>
            <a:r>
              <a:rPr lang="en-GB" b="1" dirty="0"/>
              <a:t>RUN</a:t>
            </a:r>
            <a:r>
              <a:rPr lang="en-GB" dirty="0"/>
              <a:t> </a:t>
            </a:r>
            <a:r>
              <a:rPr lang="en-GB" dirty="0" err="1"/>
              <a:t>apk</a:t>
            </a:r>
            <a:r>
              <a:rPr lang="en-GB" dirty="0"/>
              <a:t> add make </a:t>
            </a:r>
            <a:r>
              <a:rPr lang="en-GB" dirty="0" err="1"/>
              <a:t>gcc</a:t>
            </a:r>
            <a:r>
              <a:rPr lang="en-GB" dirty="0"/>
              <a:t> </a:t>
            </a:r>
            <a:r>
              <a:rPr lang="en-GB" dirty="0" err="1"/>
              <a:t>libc</a:t>
            </a:r>
            <a:r>
              <a:rPr lang="en-GB" dirty="0"/>
              <a:t>-dev </a:t>
            </a:r>
            <a:r>
              <a:rPr lang="en-GB" dirty="0" err="1"/>
              <a:t>zlib</a:t>
            </a:r>
            <a:r>
              <a:rPr lang="en-GB" dirty="0"/>
              <a:t>-dev</a:t>
            </a:r>
          </a:p>
          <a:p>
            <a:r>
              <a:rPr lang="en-GB" b="1" dirty="0"/>
              <a:t>WORKDIR</a:t>
            </a:r>
            <a:r>
              <a:rPr lang="en-GB" dirty="0"/>
              <a:t> /bwa</a:t>
            </a:r>
          </a:p>
          <a:p>
            <a:r>
              <a:rPr lang="en-GB" b="1" dirty="0"/>
              <a:t>RUN</a:t>
            </a:r>
            <a:r>
              <a:rPr lang="en-GB" dirty="0"/>
              <a:t> make</a:t>
            </a:r>
          </a:p>
          <a:p>
            <a:endParaRPr lang="en-GB" dirty="0"/>
          </a:p>
          <a:p>
            <a:r>
              <a:rPr lang="en-GB" b="1" dirty="0"/>
              <a:t>FROM</a:t>
            </a:r>
            <a:r>
              <a:rPr lang="en-GB" dirty="0"/>
              <a:t> alpine:3.13</a:t>
            </a:r>
          </a:p>
          <a:p>
            <a:r>
              <a:rPr lang="en-GB" b="1" dirty="0"/>
              <a:t>COPY</a:t>
            </a:r>
            <a:r>
              <a:rPr lang="en-GB" dirty="0"/>
              <a:t> --from=builder /bwa/bwa /</a:t>
            </a:r>
            <a:r>
              <a:rPr lang="en-GB" dirty="0" err="1"/>
              <a:t>usr</a:t>
            </a:r>
            <a:r>
              <a:rPr lang="en-GB" dirty="0"/>
              <a:t>/local/bin</a:t>
            </a:r>
          </a:p>
          <a:p>
            <a:r>
              <a:rPr lang="en-GB" b="1" dirty="0"/>
              <a:t>WORKDIR</a:t>
            </a:r>
            <a:r>
              <a:rPr lang="en-GB" dirty="0"/>
              <a:t> /</a:t>
            </a:r>
            <a:r>
              <a:rPr lang="en-GB" dirty="0" err="1"/>
              <a:t>mnt</a:t>
            </a:r>
            <a:endParaRPr lang="en-GB" dirty="0"/>
          </a:p>
          <a:p>
            <a:r>
              <a:rPr lang="en-GB" b="1" dirty="0"/>
              <a:t>ENTRYPOINT</a:t>
            </a:r>
            <a:r>
              <a:rPr lang="en-GB" dirty="0"/>
              <a:t> ["bwa"]</a:t>
            </a:r>
          </a:p>
          <a:p>
            <a:r>
              <a:rPr lang="en-GB" b="1" dirty="0"/>
              <a:t>CMD</a:t>
            </a:r>
            <a:r>
              <a:rPr lang="en-GB" dirty="0"/>
              <a:t> []</a:t>
            </a:r>
          </a:p>
          <a:p>
            <a:endParaRPr lang="en-US" dirty="0"/>
          </a:p>
        </p:txBody>
      </p:sp>
    </p:spTree>
    <p:extLst>
      <p:ext uri="{BB962C8B-B14F-4D97-AF65-F5344CB8AC3E}">
        <p14:creationId xmlns:p14="http://schemas.microsoft.com/office/powerpoint/2010/main" val="32053172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63967-0BFF-C249-BA2B-A0AF07A176E8}"/>
              </a:ext>
            </a:extLst>
          </p:cNvPr>
          <p:cNvSpPr>
            <a:spLocks noGrp="1"/>
          </p:cNvSpPr>
          <p:nvPr>
            <p:ph type="title"/>
          </p:nvPr>
        </p:nvSpPr>
        <p:spPr/>
        <p:txBody>
          <a:bodyPr>
            <a:normAutofit fontScale="90000"/>
          </a:bodyPr>
          <a:lstStyle/>
          <a:p>
            <a:r>
              <a:rPr lang="en-US" dirty="0"/>
              <a:t>Docker image and container</a:t>
            </a:r>
          </a:p>
        </p:txBody>
      </p:sp>
      <p:pic>
        <p:nvPicPr>
          <p:cNvPr id="1026" name="Picture 2" descr="Brief explanation of Container Layer and Image layer">
            <a:extLst>
              <a:ext uri="{FF2B5EF4-FFF2-40B4-BE49-F238E27FC236}">
                <a16:creationId xmlns:a16="http://schemas.microsoft.com/office/drawing/2014/main" id="{2C6CFB82-3B3A-D74B-99B5-17CBF63AA4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150" y="1662107"/>
            <a:ext cx="6489700" cy="429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4158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605D9-7D13-644E-9344-439CF88B8888}"/>
              </a:ext>
            </a:extLst>
          </p:cNvPr>
          <p:cNvSpPr>
            <a:spLocks noGrp="1"/>
          </p:cNvSpPr>
          <p:nvPr>
            <p:ph type="title"/>
          </p:nvPr>
        </p:nvSpPr>
        <p:spPr>
          <a:xfrm>
            <a:off x="839788" y="365126"/>
            <a:ext cx="10515600" cy="528126"/>
          </a:xfrm>
        </p:spPr>
        <p:txBody>
          <a:bodyPr>
            <a:normAutofit fontScale="90000"/>
          </a:bodyPr>
          <a:lstStyle/>
          <a:p>
            <a:r>
              <a:rPr lang="en-US" dirty="0"/>
              <a:t>Image sources</a:t>
            </a:r>
          </a:p>
        </p:txBody>
      </p:sp>
      <p:sp>
        <p:nvSpPr>
          <p:cNvPr id="4" name="Content Placeholder 3">
            <a:extLst>
              <a:ext uri="{FF2B5EF4-FFF2-40B4-BE49-F238E27FC236}">
                <a16:creationId xmlns:a16="http://schemas.microsoft.com/office/drawing/2014/main" id="{BCA76BF4-BEAB-3543-AE2C-ADA3A1CC6891}"/>
              </a:ext>
            </a:extLst>
          </p:cNvPr>
          <p:cNvSpPr>
            <a:spLocks noGrp="1"/>
          </p:cNvSpPr>
          <p:nvPr>
            <p:ph sz="half" idx="2"/>
          </p:nvPr>
        </p:nvSpPr>
        <p:spPr>
          <a:xfrm>
            <a:off x="839788" y="1681163"/>
            <a:ext cx="5157787" cy="4508500"/>
          </a:xfrm>
        </p:spPr>
        <p:txBody>
          <a:bodyPr>
            <a:normAutofit fontScale="62500" lnSpcReduction="20000"/>
          </a:bodyPr>
          <a:lstStyle/>
          <a:p>
            <a:r>
              <a:rPr lang="en-GB" dirty="0"/>
              <a:t>World’s largest repository of container images (5.5m, 13b DL/month)</a:t>
            </a:r>
          </a:p>
          <a:p>
            <a:r>
              <a:rPr lang="en-GB" dirty="0"/>
              <a:t>Teams &amp; Organizations</a:t>
            </a:r>
          </a:p>
          <a:p>
            <a:pPr lvl="1"/>
            <a:r>
              <a:rPr lang="en-GB" dirty="0"/>
              <a:t>Manage access to private repositories of container images.</a:t>
            </a:r>
          </a:p>
          <a:p>
            <a:r>
              <a:rPr lang="en-GB" dirty="0"/>
              <a:t>Official Images</a:t>
            </a:r>
          </a:p>
          <a:p>
            <a:pPr lvl="1"/>
            <a:r>
              <a:rPr lang="en-GB" dirty="0"/>
              <a:t>Pull and use high-quality container images provided by Docker.</a:t>
            </a:r>
          </a:p>
          <a:p>
            <a:r>
              <a:rPr lang="en-GB" dirty="0"/>
              <a:t>Publisher Images</a:t>
            </a:r>
          </a:p>
          <a:p>
            <a:pPr lvl="1"/>
            <a:r>
              <a:rPr lang="en-GB" dirty="0"/>
              <a:t>Pull and use high- quality container images provided by external vendors.</a:t>
            </a:r>
          </a:p>
          <a:p>
            <a:r>
              <a:rPr lang="en-GB" dirty="0"/>
              <a:t>Builds</a:t>
            </a:r>
          </a:p>
          <a:p>
            <a:pPr lvl="1"/>
            <a:r>
              <a:rPr lang="en-GB" dirty="0"/>
              <a:t>Automatically build container images from GitHub and Bitbucket and push them to Docker Hub.</a:t>
            </a:r>
          </a:p>
          <a:p>
            <a:r>
              <a:rPr lang="en-GB" dirty="0"/>
              <a:t>Webhooks</a:t>
            </a:r>
          </a:p>
          <a:p>
            <a:pPr lvl="1"/>
            <a:r>
              <a:rPr lang="en-GB" dirty="0"/>
              <a:t>Trigger actions after a successful push to a repository to integrate Docker Hub with other services.</a:t>
            </a:r>
          </a:p>
          <a:p>
            <a:r>
              <a:rPr lang="en-GB" dirty="0">
                <a:hlinkClick r:id="rId3"/>
              </a:rPr>
              <a:t>https://hub.docker.com/</a:t>
            </a:r>
            <a:r>
              <a:rPr lang="en-GB" dirty="0"/>
              <a:t> </a:t>
            </a:r>
          </a:p>
          <a:p>
            <a:endParaRPr lang="en-US" dirty="0"/>
          </a:p>
        </p:txBody>
      </p:sp>
      <p:sp>
        <p:nvSpPr>
          <p:cNvPr id="6" name="Content Placeholder 5">
            <a:extLst>
              <a:ext uri="{FF2B5EF4-FFF2-40B4-BE49-F238E27FC236}">
                <a16:creationId xmlns:a16="http://schemas.microsoft.com/office/drawing/2014/main" id="{62A75B43-16B7-6D4C-BD5B-83FDF1262FF4}"/>
              </a:ext>
            </a:extLst>
          </p:cNvPr>
          <p:cNvSpPr>
            <a:spLocks noGrp="1"/>
          </p:cNvSpPr>
          <p:nvPr>
            <p:ph sz="quarter" idx="4"/>
          </p:nvPr>
        </p:nvSpPr>
        <p:spPr>
          <a:xfrm>
            <a:off x="6172200" y="1681163"/>
            <a:ext cx="5183188" cy="4508500"/>
          </a:xfrm>
        </p:spPr>
        <p:txBody>
          <a:bodyPr>
            <a:normAutofit fontScale="62500" lnSpcReduction="20000"/>
          </a:bodyPr>
          <a:lstStyle/>
          <a:p>
            <a:r>
              <a:rPr lang="en-GB" dirty="0"/>
              <a:t>Community-driven project </a:t>
            </a:r>
          </a:p>
          <a:p>
            <a:r>
              <a:rPr lang="en-GB" dirty="0"/>
              <a:t>Specialised in bioinformatics tools</a:t>
            </a:r>
          </a:p>
          <a:p>
            <a:r>
              <a:rPr lang="en-GB" dirty="0"/>
              <a:t>Provides the infrastructure and basic guidelines to create, manage and distribute bioinformatics packages (</a:t>
            </a:r>
            <a:r>
              <a:rPr lang="en-GB" dirty="0" err="1"/>
              <a:t>e.g</a:t>
            </a:r>
            <a:r>
              <a:rPr lang="en-GB" dirty="0"/>
              <a:t> </a:t>
            </a:r>
            <a:r>
              <a:rPr lang="en-GB" dirty="0" err="1"/>
              <a:t>conda</a:t>
            </a:r>
            <a:r>
              <a:rPr lang="en-GB" dirty="0"/>
              <a:t>) and images (</a:t>
            </a:r>
            <a:r>
              <a:rPr lang="en-GB" dirty="0" err="1"/>
              <a:t>e.g</a:t>
            </a:r>
            <a:r>
              <a:rPr lang="en-GB" dirty="0"/>
              <a:t> docker, singularity)</a:t>
            </a:r>
          </a:p>
          <a:p>
            <a:r>
              <a:rPr lang="en-GB" dirty="0"/>
              <a:t>Provide guidelines and help on how to create reproducible pipelines and workflows using bioinformatics containers.</a:t>
            </a:r>
          </a:p>
          <a:p>
            <a:r>
              <a:rPr lang="en-US" dirty="0"/>
              <a:t>Users are able to request an image to be created.</a:t>
            </a:r>
          </a:p>
          <a:p>
            <a:r>
              <a:rPr lang="en-US" dirty="0">
                <a:hlinkClick r:id="rId4"/>
              </a:rPr>
              <a:t>https://biocontainers.pro/</a:t>
            </a:r>
            <a:r>
              <a:rPr lang="en-US" dirty="0"/>
              <a:t> </a:t>
            </a:r>
          </a:p>
          <a:p>
            <a:r>
              <a:rPr lang="en-US" dirty="0">
                <a:hlinkClick r:id="rId5"/>
              </a:rPr>
              <a:t>https://academic.oup.com/bioinformatics/article/33/16/2580/3096437</a:t>
            </a:r>
            <a:r>
              <a:rPr lang="en-US" dirty="0"/>
              <a:t> </a:t>
            </a:r>
          </a:p>
          <a:p>
            <a:pPr marL="0" indent="0">
              <a:buNone/>
            </a:pPr>
            <a:endParaRPr lang="en-US" dirty="0"/>
          </a:p>
        </p:txBody>
      </p:sp>
      <p:pic>
        <p:nvPicPr>
          <p:cNvPr id="7" name="Picture 6">
            <a:extLst>
              <a:ext uri="{FF2B5EF4-FFF2-40B4-BE49-F238E27FC236}">
                <a16:creationId xmlns:a16="http://schemas.microsoft.com/office/drawing/2014/main" id="{1E794666-0DF7-9441-9C08-4AC35515DB5C}"/>
              </a:ext>
            </a:extLst>
          </p:cNvPr>
          <p:cNvPicPr>
            <a:picLocks noChangeAspect="1"/>
          </p:cNvPicPr>
          <p:nvPr/>
        </p:nvPicPr>
        <p:blipFill>
          <a:blip r:embed="rId6"/>
          <a:stretch>
            <a:fillRect/>
          </a:stretch>
        </p:blipFill>
        <p:spPr>
          <a:xfrm>
            <a:off x="2279438" y="1024355"/>
            <a:ext cx="2278486" cy="528126"/>
          </a:xfrm>
          <a:prstGeom prst="rect">
            <a:avLst/>
          </a:prstGeom>
        </p:spPr>
      </p:pic>
      <p:pic>
        <p:nvPicPr>
          <p:cNvPr id="8" name="Picture 7">
            <a:extLst>
              <a:ext uri="{FF2B5EF4-FFF2-40B4-BE49-F238E27FC236}">
                <a16:creationId xmlns:a16="http://schemas.microsoft.com/office/drawing/2014/main" id="{D3C7439D-A493-4E42-881B-84646766AB98}"/>
              </a:ext>
            </a:extLst>
          </p:cNvPr>
          <p:cNvPicPr>
            <a:picLocks noChangeAspect="1"/>
          </p:cNvPicPr>
          <p:nvPr/>
        </p:nvPicPr>
        <p:blipFill>
          <a:blip r:embed="rId7"/>
          <a:stretch>
            <a:fillRect/>
          </a:stretch>
        </p:blipFill>
        <p:spPr>
          <a:xfrm>
            <a:off x="7634078" y="962874"/>
            <a:ext cx="1869686" cy="648667"/>
          </a:xfrm>
          <a:prstGeom prst="rect">
            <a:avLst/>
          </a:prstGeom>
        </p:spPr>
      </p:pic>
    </p:spTree>
    <p:extLst>
      <p:ext uri="{BB962C8B-B14F-4D97-AF65-F5344CB8AC3E}">
        <p14:creationId xmlns:p14="http://schemas.microsoft.com/office/powerpoint/2010/main" val="31589649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66E4-3BA2-6342-8804-18855B95D9CA}"/>
              </a:ext>
            </a:extLst>
          </p:cNvPr>
          <p:cNvSpPr>
            <a:spLocks noGrp="1"/>
          </p:cNvSpPr>
          <p:nvPr>
            <p:ph type="title"/>
          </p:nvPr>
        </p:nvSpPr>
        <p:spPr/>
        <p:txBody>
          <a:bodyPr>
            <a:normAutofit fontScale="90000"/>
          </a:bodyPr>
          <a:lstStyle/>
          <a:p>
            <a:r>
              <a:rPr lang="en-US" dirty="0"/>
              <a:t>Commands</a:t>
            </a:r>
          </a:p>
        </p:txBody>
      </p:sp>
      <p:sp>
        <p:nvSpPr>
          <p:cNvPr id="3" name="Content Placeholder 2">
            <a:extLst>
              <a:ext uri="{FF2B5EF4-FFF2-40B4-BE49-F238E27FC236}">
                <a16:creationId xmlns:a16="http://schemas.microsoft.com/office/drawing/2014/main" id="{AD026406-C9BF-314A-B18C-7258DAB7A4E3}"/>
              </a:ext>
            </a:extLst>
          </p:cNvPr>
          <p:cNvSpPr>
            <a:spLocks noGrp="1"/>
          </p:cNvSpPr>
          <p:nvPr>
            <p:ph sz="half" idx="1"/>
          </p:nvPr>
        </p:nvSpPr>
        <p:spPr>
          <a:xfrm>
            <a:off x="196772" y="1825625"/>
            <a:ext cx="6253227" cy="4351338"/>
          </a:xfrm>
        </p:spPr>
        <p:txBody>
          <a:bodyPr>
            <a:normAutofit fontScale="77500" lnSpcReduction="20000"/>
          </a:bodyPr>
          <a:lstStyle/>
          <a:p>
            <a:r>
              <a:rPr lang="en-US" dirty="0"/>
              <a:t>Docker [command] --help</a:t>
            </a:r>
          </a:p>
          <a:p>
            <a:r>
              <a:rPr lang="en-US" dirty="0"/>
              <a:t>Download an image:</a:t>
            </a:r>
          </a:p>
          <a:p>
            <a:pPr lvl="1"/>
            <a:r>
              <a:rPr lang="en-US" dirty="0">
                <a:latin typeface="Courier New" panose="02070309020205020404" pitchFamily="49" charset="0"/>
                <a:cs typeface="Courier New" panose="02070309020205020404" pitchFamily="49" charset="0"/>
              </a:rPr>
              <a:t>docker pull ubuntu</a:t>
            </a:r>
          </a:p>
          <a:p>
            <a:r>
              <a:rPr lang="en-US" dirty="0"/>
              <a:t>Create a container from an image</a:t>
            </a:r>
          </a:p>
          <a:p>
            <a:pPr lvl="1"/>
            <a:r>
              <a:rPr lang="en-US" dirty="0">
                <a:latin typeface="Courier New" panose="02070309020205020404" pitchFamily="49" charset="0"/>
                <a:cs typeface="Courier New" panose="02070309020205020404" pitchFamily="49" charset="0"/>
              </a:rPr>
              <a:t>docker run ubuntu:18.04 ls -l</a:t>
            </a:r>
          </a:p>
          <a:p>
            <a:pPr lvl="1"/>
            <a:r>
              <a:rPr lang="en-US" dirty="0">
                <a:latin typeface="Courier New" panose="02070309020205020404" pitchFamily="49" charset="0"/>
                <a:cs typeface="Courier New" panose="02070309020205020404" pitchFamily="49" charset="0"/>
              </a:rPr>
              <a:t>#If you dare:</a:t>
            </a:r>
          </a:p>
          <a:p>
            <a:pPr lvl="1"/>
            <a:r>
              <a:rPr lang="en-US" dirty="0">
                <a:latin typeface="Courier New" panose="02070309020205020404" pitchFamily="49" charset="0"/>
                <a:cs typeface="Courier New" panose="02070309020205020404" pitchFamily="49" charset="0"/>
              </a:rPr>
              <a:t>docker run </a:t>
            </a:r>
            <a:r>
              <a:rPr lang="en-US" dirty="0" err="1">
                <a:latin typeface="Courier New" panose="02070309020205020404" pitchFamily="49" charset="0"/>
                <a:cs typeface="Courier New" panose="02070309020205020404" pitchFamily="49" charset="0"/>
              </a:rPr>
              <a:t>ubuntu:latest</a:t>
            </a:r>
            <a:r>
              <a:rPr lang="en-US" dirty="0">
                <a:latin typeface="Courier New" panose="02070309020205020404" pitchFamily="49" charset="0"/>
                <a:cs typeface="Courier New" panose="02070309020205020404" pitchFamily="49" charset="0"/>
              </a:rPr>
              <a:t> rm -rf /</a:t>
            </a:r>
          </a:p>
          <a:p>
            <a:pPr lvl="1"/>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docker run </a:t>
            </a:r>
            <a:r>
              <a:rPr lang="en-US" dirty="0">
                <a:latin typeface="Courier New" panose="02070309020205020404" pitchFamily="49" charset="0"/>
                <a:cs typeface="Courier New" panose="02070309020205020404" pitchFamily="49" charset="0"/>
              </a:rPr>
              <a:t>and </a:t>
            </a:r>
            <a:r>
              <a:rPr lang="en-US" i="1" dirty="0">
                <a:latin typeface="Courier New" panose="02070309020205020404" pitchFamily="49" charset="0"/>
                <a:cs typeface="Courier New" panose="02070309020205020404" pitchFamily="49" charset="0"/>
              </a:rPr>
              <a:t>docker container run </a:t>
            </a:r>
            <a:r>
              <a:rPr lang="en-US" dirty="0">
                <a:latin typeface="Courier New" panose="02070309020205020404" pitchFamily="49" charset="0"/>
                <a:cs typeface="Courier New" panose="02070309020205020404" pitchFamily="49" charset="0"/>
              </a:rPr>
              <a:t>are equivalent</a:t>
            </a:r>
          </a:p>
          <a:p>
            <a:r>
              <a:rPr lang="en-US" dirty="0"/>
              <a:t>Create a container from an image with a name</a:t>
            </a:r>
          </a:p>
          <a:p>
            <a:pPr lvl="1"/>
            <a:r>
              <a:rPr lang="en-GB" dirty="0">
                <a:latin typeface="Courier New" panose="02070309020205020404" pitchFamily="49" charset="0"/>
                <a:cs typeface="Courier New" panose="02070309020205020404" pitchFamily="49" charset="0"/>
              </a:rPr>
              <a:t>docker run --name </a:t>
            </a:r>
            <a:r>
              <a:rPr lang="en-GB" dirty="0" err="1">
                <a:latin typeface="Courier New" panose="02070309020205020404" pitchFamily="49" charset="0"/>
                <a:cs typeface="Courier New" panose="02070309020205020404" pitchFamily="49" charset="0"/>
              </a:rPr>
              <a:t>nginx</a:t>
            </a:r>
            <a:r>
              <a:rPr lang="en-GB" dirty="0">
                <a:latin typeface="Courier New" panose="02070309020205020404" pitchFamily="49" charset="0"/>
                <a:cs typeface="Courier New" panose="02070309020205020404" pitchFamily="49" charset="0"/>
              </a:rPr>
              <a:t> -d </a:t>
            </a:r>
            <a:r>
              <a:rPr lang="en-GB" dirty="0" err="1">
                <a:latin typeface="Courier New" panose="02070309020205020404" pitchFamily="49" charset="0"/>
                <a:cs typeface="Courier New" panose="02070309020205020404" pitchFamily="49" charset="0"/>
              </a:rPr>
              <a:t>nginx</a:t>
            </a:r>
            <a:r>
              <a:rPr lang="en-US" dirty="0">
                <a:latin typeface="Courier New" panose="02070309020205020404" pitchFamily="49" charset="0"/>
                <a:cs typeface="Courier New" panose="02070309020205020404" pitchFamily="49" charset="0"/>
              </a:rPr>
              <a:t> </a:t>
            </a:r>
          </a:p>
          <a:p>
            <a:r>
              <a:rPr lang="en-US" dirty="0"/>
              <a:t>Run a command in a running container</a:t>
            </a:r>
          </a:p>
          <a:p>
            <a:pPr lvl="1"/>
            <a:r>
              <a:rPr lang="en-US" dirty="0">
                <a:latin typeface="Courier New" panose="02070309020205020404" pitchFamily="49" charset="0"/>
                <a:cs typeface="Courier New" panose="02070309020205020404" pitchFamily="49" charset="0"/>
              </a:rPr>
              <a:t>docker exec a24faeb0b374 ls –l</a:t>
            </a:r>
          </a:p>
          <a:p>
            <a:endParaRPr lang="en-US" dirty="0">
              <a:latin typeface="Courier New" panose="02070309020205020404" pitchFamily="49" charset="0"/>
              <a:cs typeface="Courier New" panose="02070309020205020404" pitchFamily="49" charset="0"/>
            </a:endParaRPr>
          </a:p>
        </p:txBody>
      </p:sp>
      <p:sp>
        <p:nvSpPr>
          <p:cNvPr id="4" name="Content Placeholder 3">
            <a:extLst>
              <a:ext uri="{FF2B5EF4-FFF2-40B4-BE49-F238E27FC236}">
                <a16:creationId xmlns:a16="http://schemas.microsoft.com/office/drawing/2014/main" id="{A1D93184-085F-1D4E-A515-429A38D36F9D}"/>
              </a:ext>
            </a:extLst>
          </p:cNvPr>
          <p:cNvSpPr>
            <a:spLocks noGrp="1"/>
          </p:cNvSpPr>
          <p:nvPr>
            <p:ph sz="half" idx="2"/>
          </p:nvPr>
        </p:nvSpPr>
        <p:spPr>
          <a:xfrm>
            <a:off x="6322673" y="1825625"/>
            <a:ext cx="5506654" cy="4351338"/>
          </a:xfrm>
        </p:spPr>
        <p:txBody>
          <a:bodyPr>
            <a:normAutofit fontScale="77500" lnSpcReduction="20000"/>
          </a:bodyPr>
          <a:lstStyle/>
          <a:p>
            <a:r>
              <a:rPr lang="en-US" dirty="0"/>
              <a:t>List all images</a:t>
            </a:r>
          </a:p>
          <a:p>
            <a:pPr lvl="1"/>
            <a:r>
              <a:rPr lang="en-US" dirty="0">
                <a:latin typeface="Courier New" panose="02070309020205020404" pitchFamily="49" charset="0"/>
                <a:cs typeface="Courier New" panose="02070309020205020404" pitchFamily="49" charset="0"/>
              </a:rPr>
              <a:t>docker images # docker image ls</a:t>
            </a:r>
          </a:p>
          <a:p>
            <a:r>
              <a:rPr lang="en-US" dirty="0">
                <a:cs typeface="Courier New" panose="02070309020205020404" pitchFamily="49" charset="0"/>
              </a:rPr>
              <a:t>List all container</a:t>
            </a:r>
          </a:p>
          <a:p>
            <a:pPr lvl="1"/>
            <a:r>
              <a:rPr lang="en-US" dirty="0">
                <a:latin typeface="Courier New" panose="02070309020205020404" pitchFamily="49" charset="0"/>
                <a:cs typeface="Courier New" panose="02070309020205020404" pitchFamily="49" charset="0"/>
              </a:rPr>
              <a:t>docker container ls </a:t>
            </a:r>
            <a:endParaRPr lang="en-US" dirty="0"/>
          </a:p>
          <a:p>
            <a:r>
              <a:rPr lang="en-US" dirty="0"/>
              <a:t>Open a shell in container (debug)</a:t>
            </a:r>
          </a:p>
          <a:p>
            <a:pPr lvl="1"/>
            <a:r>
              <a:rPr lang="en-US" dirty="0">
                <a:latin typeface="Courier New" panose="02070309020205020404" pitchFamily="49" charset="0"/>
                <a:cs typeface="Courier New" panose="02070309020205020404" pitchFamily="49" charset="0"/>
              </a:rPr>
              <a:t>docker run -it --rm --</a:t>
            </a:r>
            <a:r>
              <a:rPr lang="en-US" dirty="0" err="1">
                <a:latin typeface="Courier New" panose="02070309020205020404" pitchFamily="49" charset="0"/>
                <a:cs typeface="Courier New" panose="02070309020205020404" pitchFamily="49" charset="0"/>
              </a:rPr>
              <a:t>entrypoint</a:t>
            </a:r>
            <a:r>
              <a:rPr lang="en-US" dirty="0">
                <a:latin typeface="Courier New" panose="02070309020205020404" pitchFamily="49" charset="0"/>
                <a:cs typeface="Courier New" panose="02070309020205020404" pitchFamily="49" charset="0"/>
              </a:rPr>
              <a:t> bash </a:t>
            </a:r>
            <a:r>
              <a:rPr lang="en-US" dirty="0" err="1">
                <a:latin typeface="Courier New" panose="02070309020205020404" pitchFamily="49" charset="0"/>
                <a:cs typeface="Courier New" panose="02070309020205020404" pitchFamily="49" charset="0"/>
              </a:rPr>
              <a:t>juettemann</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genrich</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 No BASH use </a:t>
            </a:r>
            <a:r>
              <a:rPr lang="en-US" dirty="0" err="1">
                <a:latin typeface="Courier New" panose="02070309020205020404" pitchFamily="49" charset="0"/>
                <a:cs typeface="Courier New" panose="02070309020205020404" pitchFamily="49" charset="0"/>
              </a:rPr>
              <a:t>sh</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run -it --rm alpine </a:t>
            </a:r>
            <a:r>
              <a:rPr lang="en-US" dirty="0" err="1">
                <a:latin typeface="Courier New" panose="02070309020205020404" pitchFamily="49" charset="0"/>
                <a:cs typeface="Courier New" panose="02070309020205020404" pitchFamily="49" charset="0"/>
              </a:rPr>
              <a:t>sh</a:t>
            </a:r>
            <a:endParaRPr lang="en-US" dirty="0">
              <a:latin typeface="Courier New" panose="02070309020205020404" pitchFamily="49" charset="0"/>
              <a:cs typeface="Courier New" panose="02070309020205020404" pitchFamily="49" charset="0"/>
            </a:endParaRPr>
          </a:p>
          <a:p>
            <a:r>
              <a:rPr lang="en-US" dirty="0">
                <a:cs typeface="Courier New" panose="02070309020205020404" pitchFamily="49" charset="0"/>
              </a:rPr>
              <a:t>Stop a running container</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stop a24faeb0b374</a:t>
            </a:r>
          </a:p>
          <a:p>
            <a:r>
              <a:rPr lang="en-US" dirty="0">
                <a:cs typeface="Courier New" panose="02070309020205020404" pitchFamily="49" charset="0"/>
              </a:rPr>
              <a:t>Kill a running container</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kill a24faeb0b374</a:t>
            </a:r>
          </a:p>
          <a:p>
            <a:endParaRPr lang="en-US" dirty="0">
              <a:latin typeface="Courier New" panose="02070309020205020404" pitchFamily="49" charset="0"/>
              <a:cs typeface="Courier New" panose="02070309020205020404" pitchFamily="49" charset="0"/>
            </a:endParaRPr>
          </a:p>
        </p:txBody>
      </p:sp>
      <p:sp>
        <p:nvSpPr>
          <p:cNvPr id="5" name="TextBox 4">
            <a:extLst>
              <a:ext uri="{FF2B5EF4-FFF2-40B4-BE49-F238E27FC236}">
                <a16:creationId xmlns:a16="http://schemas.microsoft.com/office/drawing/2014/main" id="{CCF25A70-0AA8-C54B-9853-5A81ABE8D860}"/>
              </a:ext>
            </a:extLst>
          </p:cNvPr>
          <p:cNvSpPr txBox="1"/>
          <p:nvPr/>
        </p:nvSpPr>
        <p:spPr>
          <a:xfrm>
            <a:off x="4166886" y="6222933"/>
            <a:ext cx="3622787" cy="369332"/>
          </a:xfrm>
          <a:prstGeom prst="rect">
            <a:avLst/>
          </a:prstGeom>
          <a:noFill/>
        </p:spPr>
        <p:txBody>
          <a:bodyPr wrap="none" rtlCol="0">
            <a:spAutoFit/>
          </a:bodyPr>
          <a:lstStyle/>
          <a:p>
            <a:r>
              <a:rPr lang="en-US" dirty="0">
                <a:solidFill>
                  <a:srgbClr val="FF0000"/>
                </a:solidFill>
              </a:rPr>
              <a:t>Only use --rm in a test environment!</a:t>
            </a:r>
          </a:p>
        </p:txBody>
      </p:sp>
    </p:spTree>
    <p:extLst>
      <p:ext uri="{BB962C8B-B14F-4D97-AF65-F5344CB8AC3E}">
        <p14:creationId xmlns:p14="http://schemas.microsoft.com/office/powerpoint/2010/main" val="8711743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66E4-3BA2-6342-8804-18855B95D9CA}"/>
              </a:ext>
            </a:extLst>
          </p:cNvPr>
          <p:cNvSpPr>
            <a:spLocks noGrp="1"/>
          </p:cNvSpPr>
          <p:nvPr>
            <p:ph type="title"/>
          </p:nvPr>
        </p:nvSpPr>
        <p:spPr/>
        <p:txBody>
          <a:bodyPr>
            <a:normAutofit fontScale="90000"/>
          </a:bodyPr>
          <a:lstStyle/>
          <a:p>
            <a:r>
              <a:rPr lang="en-US" dirty="0"/>
              <a:t>Identifying a docker object</a:t>
            </a:r>
          </a:p>
        </p:txBody>
      </p:sp>
      <p:pic>
        <p:nvPicPr>
          <p:cNvPr id="5" name="Picture 4" descr="Text&#10;&#10;Description automatically generated with medium confidence">
            <a:extLst>
              <a:ext uri="{FF2B5EF4-FFF2-40B4-BE49-F238E27FC236}">
                <a16:creationId xmlns:a16="http://schemas.microsoft.com/office/drawing/2014/main" id="{2B5F2658-4352-1449-856D-1E70620B4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492" y="1958624"/>
            <a:ext cx="11719015" cy="1857537"/>
          </a:xfrm>
          <a:prstGeom prst="rect">
            <a:avLst/>
          </a:prstGeom>
        </p:spPr>
      </p:pic>
      <p:sp>
        <p:nvSpPr>
          <p:cNvPr id="8" name="Rectangle 7">
            <a:extLst>
              <a:ext uri="{FF2B5EF4-FFF2-40B4-BE49-F238E27FC236}">
                <a16:creationId xmlns:a16="http://schemas.microsoft.com/office/drawing/2014/main" id="{1C8C9950-3EEF-5B4E-9E03-FE4F610B0857}"/>
              </a:ext>
            </a:extLst>
          </p:cNvPr>
          <p:cNvSpPr/>
          <p:nvPr/>
        </p:nvSpPr>
        <p:spPr>
          <a:xfrm>
            <a:off x="236492" y="2270589"/>
            <a:ext cx="883391" cy="22603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3805933-26E2-304B-9F1A-42FE4BC6AA7D}"/>
              </a:ext>
            </a:extLst>
          </p:cNvPr>
          <p:cNvSpPr/>
          <p:nvPr/>
        </p:nvSpPr>
        <p:spPr>
          <a:xfrm>
            <a:off x="10724694" y="2291137"/>
            <a:ext cx="883391" cy="22603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693D732-590B-D649-B6CF-80E88945C722}"/>
              </a:ext>
            </a:extLst>
          </p:cNvPr>
          <p:cNvSpPr txBox="1"/>
          <p:nvPr/>
        </p:nvSpPr>
        <p:spPr>
          <a:xfrm>
            <a:off x="1294544" y="5044611"/>
            <a:ext cx="8493159" cy="646331"/>
          </a:xfrm>
          <a:prstGeom prst="rect">
            <a:avLst/>
          </a:prstGeom>
          <a:noFill/>
        </p:spPr>
        <p:txBody>
          <a:bodyPr wrap="none" rtlCol="0">
            <a:spAutoFit/>
          </a:bodyPr>
          <a:lstStyle/>
          <a:p>
            <a:r>
              <a:rPr lang="en-US" dirty="0"/>
              <a:t>Naming generator:</a:t>
            </a:r>
            <a:br>
              <a:rPr lang="en-US" dirty="0"/>
            </a:br>
            <a:r>
              <a:rPr lang="en-US" dirty="0"/>
              <a:t>https://</a:t>
            </a:r>
            <a:r>
              <a:rPr lang="en-US" dirty="0" err="1"/>
              <a:t>github.com</a:t>
            </a:r>
            <a:r>
              <a:rPr lang="en-US" dirty="0"/>
              <a:t>/</a:t>
            </a:r>
            <a:r>
              <a:rPr lang="en-US" dirty="0" err="1"/>
              <a:t>moby</a:t>
            </a:r>
            <a:r>
              <a:rPr lang="en-US" dirty="0"/>
              <a:t>/</a:t>
            </a:r>
            <a:r>
              <a:rPr lang="en-US" dirty="0" err="1"/>
              <a:t>moby</a:t>
            </a:r>
            <a:r>
              <a:rPr lang="en-US" dirty="0"/>
              <a:t>/blob/master/pkg/</a:t>
            </a:r>
            <a:r>
              <a:rPr lang="en-US" dirty="0" err="1"/>
              <a:t>namesgenerator</a:t>
            </a:r>
            <a:r>
              <a:rPr lang="en-US" dirty="0"/>
              <a:t>/names-</a:t>
            </a:r>
            <a:r>
              <a:rPr lang="en-US" dirty="0" err="1"/>
              <a:t>generator.go</a:t>
            </a:r>
            <a:endParaRPr lang="en-US" dirty="0"/>
          </a:p>
        </p:txBody>
      </p:sp>
    </p:spTree>
    <p:extLst>
      <p:ext uri="{BB962C8B-B14F-4D97-AF65-F5344CB8AC3E}">
        <p14:creationId xmlns:p14="http://schemas.microsoft.com/office/powerpoint/2010/main" val="10207966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4D554D-3C74-3145-B1E2-F29745AA9082}"/>
              </a:ext>
            </a:extLst>
          </p:cNvPr>
          <p:cNvSpPr>
            <a:spLocks noGrp="1"/>
          </p:cNvSpPr>
          <p:nvPr>
            <p:ph type="title"/>
          </p:nvPr>
        </p:nvSpPr>
        <p:spPr/>
        <p:txBody>
          <a:bodyPr>
            <a:normAutofit fontScale="90000"/>
          </a:bodyPr>
          <a:lstStyle/>
          <a:p>
            <a:r>
              <a:rPr lang="en-US" dirty="0"/>
              <a:t>Inspecting a container</a:t>
            </a:r>
          </a:p>
        </p:txBody>
      </p:sp>
      <p:pic>
        <p:nvPicPr>
          <p:cNvPr id="5" name="Picture 4" descr="Text&#10;&#10;Description automatically generated">
            <a:extLst>
              <a:ext uri="{FF2B5EF4-FFF2-40B4-BE49-F238E27FC236}">
                <a16:creationId xmlns:a16="http://schemas.microsoft.com/office/drawing/2014/main" id="{61B152FF-DFEE-7748-B57A-DBD7E83095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0655" y="1144170"/>
            <a:ext cx="7350690" cy="4569660"/>
          </a:xfrm>
          <a:prstGeom prst="rect">
            <a:avLst/>
          </a:prstGeom>
        </p:spPr>
      </p:pic>
    </p:spTree>
    <p:extLst>
      <p:ext uri="{BB962C8B-B14F-4D97-AF65-F5344CB8AC3E}">
        <p14:creationId xmlns:p14="http://schemas.microsoft.com/office/powerpoint/2010/main" val="3640255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16" name="Rectangle 16"/>
          <p:cNvSpPr>
            <a:spLocks/>
          </p:cNvSpPr>
          <p:nvPr/>
        </p:nvSpPr>
        <p:spPr bwMode="auto">
          <a:xfrm>
            <a:off x="2672016" y="4547679"/>
            <a:ext cx="1572546"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736547" y="5146791"/>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5554495" y="4670789"/>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19" name="Rectangle 19"/>
          <p:cNvSpPr>
            <a:spLocks/>
          </p:cNvSpPr>
          <p:nvPr/>
        </p:nvSpPr>
        <p:spPr bwMode="auto">
          <a:xfrm>
            <a:off x="5578692" y="5503056"/>
            <a:ext cx="159659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Disaster recovery</a:t>
            </a:r>
          </a:p>
        </p:txBody>
      </p:sp>
      <p:sp>
        <p:nvSpPr>
          <p:cNvPr id="25621" name="Rectangle 21"/>
          <p:cNvSpPr>
            <a:spLocks/>
          </p:cNvSpPr>
          <p:nvPr/>
        </p:nvSpPr>
        <p:spPr bwMode="auto">
          <a:xfrm>
            <a:off x="8082749" y="5971712"/>
            <a:ext cx="17816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3" name="Rectangle 20"/>
          <p:cNvSpPr>
            <a:spLocks/>
          </p:cNvSpPr>
          <p:nvPr/>
        </p:nvSpPr>
        <p:spPr bwMode="auto">
          <a:xfrm>
            <a:off x="5612803" y="6207433"/>
            <a:ext cx="174406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Servers</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The Challenge</a:t>
            </a:r>
          </a:p>
        </p:txBody>
      </p:sp>
      <p:sp>
        <p:nvSpPr>
          <p:cNvPr id="3" name="TextBox 2"/>
          <p:cNvSpPr txBox="1"/>
          <p:nvPr/>
        </p:nvSpPr>
        <p:spPr>
          <a:xfrm>
            <a:off x="16339" y="1824720"/>
            <a:ext cx="1565123" cy="923330"/>
          </a:xfrm>
          <a:prstGeom prst="rect">
            <a:avLst/>
          </a:prstGeom>
          <a:solidFill>
            <a:srgbClr val="1F315F"/>
          </a:solidFill>
        </p:spPr>
        <p:txBody>
          <a:bodyPr wrap="square" rtlCol="0">
            <a:spAutoFit/>
          </a:bodyPr>
          <a:lstStyle/>
          <a:p>
            <a:pPr algn="ctr"/>
            <a:r>
              <a:rPr lang="en-US" b="1" dirty="0">
                <a:solidFill>
                  <a:schemeClr val="bg1"/>
                </a:solidFill>
              </a:rPr>
              <a:t>Multitude </a:t>
            </a:r>
          </a:p>
          <a:p>
            <a:pPr algn="ctr"/>
            <a:r>
              <a:rPr lang="en-US" b="1" dirty="0">
                <a:solidFill>
                  <a:schemeClr val="bg1"/>
                </a:solidFill>
              </a:rPr>
              <a:t>of </a:t>
            </a:r>
          </a:p>
          <a:p>
            <a:pPr algn="ctr"/>
            <a:r>
              <a:rPr lang="en-US" b="1" dirty="0">
                <a:solidFill>
                  <a:schemeClr val="bg1"/>
                </a:solidFill>
              </a:rPr>
              <a:t>Stacks</a:t>
            </a:r>
          </a:p>
        </p:txBody>
      </p:sp>
      <p:sp>
        <p:nvSpPr>
          <p:cNvPr id="27" name="TextBox 26"/>
          <p:cNvSpPr txBox="1"/>
          <p:nvPr/>
        </p:nvSpPr>
        <p:spPr>
          <a:xfrm>
            <a:off x="36729" y="4926184"/>
            <a:ext cx="1669216" cy="923330"/>
          </a:xfrm>
          <a:prstGeom prst="rect">
            <a:avLst/>
          </a:prstGeom>
          <a:solidFill>
            <a:srgbClr val="1F315F"/>
          </a:solidFill>
        </p:spPr>
        <p:txBody>
          <a:bodyPr wrap="square" rtlCol="0">
            <a:spAutoFit/>
          </a:bodyPr>
          <a:lstStyle/>
          <a:p>
            <a:pPr algn="ctr"/>
            <a:r>
              <a:rPr lang="en-US" b="1" dirty="0">
                <a:solidFill>
                  <a:schemeClr val="bg1"/>
                </a:solidFill>
              </a:rPr>
              <a:t>Multiplicity of hardware environments</a:t>
            </a:r>
          </a:p>
        </p:txBody>
      </p:sp>
      <p:sp>
        <p:nvSpPr>
          <p:cNvPr id="28" name="Rectangle 20"/>
          <p:cNvSpPr>
            <a:spLocks/>
          </p:cNvSpPr>
          <p:nvPr/>
        </p:nvSpPr>
        <p:spPr bwMode="auto">
          <a:xfrm>
            <a:off x="8754666" y="4433741"/>
            <a:ext cx="97911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a:t>
            </a:r>
          </a:p>
          <a:p>
            <a:pPr algn="ctr"/>
            <a:r>
              <a:rPr lang="en-US" sz="1600" dirty="0">
                <a:ea typeface="Gill Sans" charset="0"/>
                <a:cs typeface="Gill Sans" charset="0"/>
              </a:rPr>
              <a:t>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76425" y="4950117"/>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2150311" y="5892147"/>
            <a:ext cx="126156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Data Center(s)</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13568" y="4520916"/>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92261" y="6270687"/>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160595" y="5872360"/>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916388" y="4990488"/>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959698" y="4621542"/>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875955" y="1396956"/>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9" name="Freeform 68"/>
          <p:cNvSpPr/>
          <p:nvPr/>
        </p:nvSpPr>
        <p:spPr>
          <a:xfrm>
            <a:off x="6875955" y="1667015"/>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grpSp>
        <p:nvGrpSpPr>
          <p:cNvPr id="17" name="Group 16">
            <a:extLst>
              <a:ext uri="{FF2B5EF4-FFF2-40B4-BE49-F238E27FC236}">
                <a16:creationId xmlns:a16="http://schemas.microsoft.com/office/drawing/2014/main" id="{498A951B-172F-F947-B1C8-B381CD71D8F8}"/>
              </a:ext>
            </a:extLst>
          </p:cNvPr>
          <p:cNvGrpSpPr/>
          <p:nvPr/>
        </p:nvGrpSpPr>
        <p:grpSpPr>
          <a:xfrm>
            <a:off x="6456341" y="2275944"/>
            <a:ext cx="2042369" cy="782908"/>
            <a:chOff x="7978156" y="3088393"/>
            <a:chExt cx="2042369" cy="782908"/>
          </a:xfrm>
        </p:grpSpPr>
        <p:sp>
          <p:nvSpPr>
            <p:cNvPr id="25608" name="Rectangle 8"/>
            <p:cNvSpPr>
              <a:spLocks/>
            </p:cNvSpPr>
            <p:nvPr/>
          </p:nvSpPr>
          <p:spPr bwMode="auto">
            <a:xfrm>
              <a:off x="8413459" y="3088393"/>
              <a:ext cx="132087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API endpoint</a:t>
              </a:r>
            </a:p>
          </p:txBody>
        </p:sp>
        <p:sp>
          <p:nvSpPr>
            <p:cNvPr id="25615" name="Rectangle 15"/>
            <p:cNvSpPr>
              <a:spLocks/>
            </p:cNvSpPr>
            <p:nvPr/>
          </p:nvSpPr>
          <p:spPr bwMode="auto">
            <a:xfrm>
              <a:off x="8334165" y="3325201"/>
              <a:ext cx="168636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2.7 + Flask + </a:t>
              </a:r>
              <a:r>
                <a:rPr lang="en-US" sz="1050" dirty="0" err="1">
                  <a:solidFill>
                    <a:srgbClr val="282828"/>
                  </a:solidFill>
                  <a:ea typeface="Gill Sans" charset="0"/>
                  <a:cs typeface="Gill Sans" charset="0"/>
                </a:rPr>
                <a:t>pyredis</a:t>
              </a:r>
              <a:r>
                <a:rPr lang="en-US" sz="1050" dirty="0">
                  <a:solidFill>
                    <a:srgbClr val="282828"/>
                  </a:solidFill>
                  <a:ea typeface="Gill Sans" charset="0"/>
                  <a:cs typeface="Gill Sans" charset="0"/>
                </a:rPr>
                <a:t> + </a:t>
              </a:r>
            </a:p>
            <a:p>
              <a:pPr algn="ctr"/>
              <a:r>
                <a:rPr lang="en-US" sz="1050" dirty="0">
                  <a:solidFill>
                    <a:srgbClr val="282828"/>
                  </a:solidFill>
                  <a:ea typeface="Gill Sans" charset="0"/>
                  <a:cs typeface="Gill Sans" charset="0"/>
                </a:rPr>
                <a:t>celery + </a:t>
              </a:r>
              <a:r>
                <a:rPr lang="en-US" sz="1050" dirty="0" err="1">
                  <a:solidFill>
                    <a:srgbClr val="282828"/>
                  </a:solidFill>
                  <a:ea typeface="Gill Sans" charset="0"/>
                  <a:cs typeface="Gill Sans" charset="0"/>
                </a:rPr>
                <a:t>psycopg</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-client</a:t>
              </a:r>
            </a:p>
          </p:txBody>
        </p:sp>
        <p:grpSp>
          <p:nvGrpSpPr>
            <p:cNvPr id="10" name="Group 9">
              <a:extLst>
                <a:ext uri="{FF2B5EF4-FFF2-40B4-BE49-F238E27FC236}">
                  <a16:creationId xmlns:a16="http://schemas.microsoft.com/office/drawing/2014/main" id="{77E9107C-97F5-214A-AF2F-BCE7F3196C71}"/>
                </a:ext>
              </a:extLst>
            </p:cNvPr>
            <p:cNvGrpSpPr/>
            <p:nvPr/>
          </p:nvGrpSpPr>
          <p:grpSpPr>
            <a:xfrm>
              <a:off x="7978156" y="3123370"/>
              <a:ext cx="362328" cy="429143"/>
              <a:chOff x="7829071" y="2984224"/>
              <a:chExt cx="362328" cy="429143"/>
            </a:xfrm>
          </p:grpSpPr>
          <p:sp>
            <p:nvSpPr>
              <p:cNvPr id="62" name="Freeform 61"/>
              <p:cNvSpPr/>
              <p:nvPr/>
            </p:nvSpPr>
            <p:spPr>
              <a:xfrm>
                <a:off x="7978546" y="298422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4" name="Freeform 63"/>
              <p:cNvSpPr/>
              <p:nvPr/>
            </p:nvSpPr>
            <p:spPr>
              <a:xfrm>
                <a:off x="7829071" y="29842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5" name="Freeform 64"/>
              <p:cNvSpPr/>
              <p:nvPr/>
            </p:nvSpPr>
            <p:spPr>
              <a:xfrm>
                <a:off x="7903522"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7" name="Freeform 66"/>
              <p:cNvSpPr/>
              <p:nvPr/>
            </p:nvSpPr>
            <p:spPr>
              <a:xfrm>
                <a:off x="8052997"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8" name="Freeform 67"/>
              <p:cNvSpPr/>
              <p:nvPr/>
            </p:nvSpPr>
            <p:spPr>
              <a:xfrm>
                <a:off x="7978546" y="325428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0" name="Freeform 69"/>
              <p:cNvSpPr/>
              <p:nvPr/>
            </p:nvSpPr>
            <p:spPr>
              <a:xfrm>
                <a:off x="7829071" y="32542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1" name="Group 10">
            <a:extLst>
              <a:ext uri="{FF2B5EF4-FFF2-40B4-BE49-F238E27FC236}">
                <a16:creationId xmlns:a16="http://schemas.microsoft.com/office/drawing/2014/main" id="{088BCE3E-4D7C-4948-94DE-9D1F50B90856}"/>
              </a:ext>
            </a:extLst>
          </p:cNvPr>
          <p:cNvGrpSpPr/>
          <p:nvPr/>
        </p:nvGrpSpPr>
        <p:grpSpPr>
          <a:xfrm>
            <a:off x="2050528" y="1276874"/>
            <a:ext cx="1748579" cy="697565"/>
            <a:chOff x="1937794" y="1640128"/>
            <a:chExt cx="1748579" cy="697565"/>
          </a:xfrm>
        </p:grpSpPr>
        <p:sp>
          <p:nvSpPr>
            <p:cNvPr id="25602" name="Rectangle 2"/>
            <p:cNvSpPr>
              <a:spLocks/>
            </p:cNvSpPr>
            <p:nvPr/>
          </p:nvSpPr>
          <p:spPr bwMode="auto">
            <a:xfrm>
              <a:off x="2163516" y="1640128"/>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9" name="Rectangle 9"/>
            <p:cNvSpPr>
              <a:spLocks/>
            </p:cNvSpPr>
            <p:nvPr/>
          </p:nvSpPr>
          <p:spPr bwMode="auto">
            <a:xfrm>
              <a:off x="2172879" y="1791593"/>
              <a:ext cx="1513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nginx</a:t>
              </a:r>
              <a:r>
                <a:rPr lang="en-US" sz="1050" dirty="0">
                  <a:solidFill>
                    <a:srgbClr val="282828"/>
                  </a:solidFill>
                  <a:ea typeface="Gill Sans" charset="0"/>
                  <a:cs typeface="Gill Sans" charset="0"/>
                </a:rPr>
                <a:t> 1.5 + </a:t>
              </a:r>
              <a:r>
                <a:rPr lang="en-US" sz="1050" dirty="0" err="1">
                  <a:solidFill>
                    <a:srgbClr val="282828"/>
                  </a:solidFill>
                  <a:ea typeface="Gill Sans" charset="0"/>
                  <a:cs typeface="Gill Sans" charset="0"/>
                </a:rPr>
                <a:t>modsecurity</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openssl</a:t>
              </a:r>
              <a:r>
                <a:rPr lang="en-US" sz="1050" dirty="0">
                  <a:solidFill>
                    <a:srgbClr val="282828"/>
                  </a:solidFill>
                  <a:ea typeface="Gill Sans" charset="0"/>
                  <a:cs typeface="Gill Sans" charset="0"/>
                </a:rPr>
                <a:t> + bootstrap 2</a:t>
              </a:r>
            </a:p>
          </p:txBody>
        </p:sp>
        <p:grpSp>
          <p:nvGrpSpPr>
            <p:cNvPr id="5" name="Group 4">
              <a:extLst>
                <a:ext uri="{FF2B5EF4-FFF2-40B4-BE49-F238E27FC236}">
                  <a16:creationId xmlns:a16="http://schemas.microsoft.com/office/drawing/2014/main" id="{272F8470-2178-9046-9CDD-247A2B638878}"/>
                </a:ext>
              </a:extLst>
            </p:cNvPr>
            <p:cNvGrpSpPr/>
            <p:nvPr/>
          </p:nvGrpSpPr>
          <p:grpSpPr>
            <a:xfrm>
              <a:off x="1937794" y="1655767"/>
              <a:ext cx="287878" cy="294113"/>
              <a:chOff x="1500474" y="1655767"/>
              <a:chExt cx="287878" cy="294113"/>
            </a:xfrm>
          </p:grpSpPr>
          <p:sp>
            <p:nvSpPr>
              <p:cNvPr id="71" name="Freeform 70"/>
              <p:cNvSpPr/>
              <p:nvPr/>
            </p:nvSpPr>
            <p:spPr>
              <a:xfrm>
                <a:off x="1574925" y="16557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649949" y="179079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1500474" y="179079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5" name="Group 14">
            <a:extLst>
              <a:ext uri="{FF2B5EF4-FFF2-40B4-BE49-F238E27FC236}">
                <a16:creationId xmlns:a16="http://schemas.microsoft.com/office/drawing/2014/main" id="{B771DE49-913F-C94A-A6F6-394A27BE9E2B}"/>
              </a:ext>
            </a:extLst>
          </p:cNvPr>
          <p:cNvGrpSpPr/>
          <p:nvPr/>
        </p:nvGrpSpPr>
        <p:grpSpPr>
          <a:xfrm>
            <a:off x="4895950" y="1335226"/>
            <a:ext cx="1543978" cy="603389"/>
            <a:chOff x="4995890" y="1387301"/>
            <a:chExt cx="1543978" cy="603389"/>
          </a:xfrm>
        </p:grpSpPr>
        <p:sp>
          <p:nvSpPr>
            <p:cNvPr id="25604" name="Rectangle 4"/>
            <p:cNvSpPr>
              <a:spLocks/>
            </p:cNvSpPr>
            <p:nvPr/>
          </p:nvSpPr>
          <p:spPr bwMode="auto">
            <a:xfrm>
              <a:off x="5283733" y="1397312"/>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User DB</a:t>
              </a:r>
            </a:p>
          </p:txBody>
        </p:sp>
        <p:sp>
          <p:nvSpPr>
            <p:cNvPr id="25610" name="Rectangle 10"/>
            <p:cNvSpPr>
              <a:spLocks/>
            </p:cNvSpPr>
            <p:nvPr/>
          </p:nvSpPr>
          <p:spPr bwMode="auto">
            <a:xfrm>
              <a:off x="5034143" y="1598914"/>
              <a:ext cx="1242328"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 + pgv8 + v8</a:t>
              </a:r>
            </a:p>
            <a:p>
              <a:pPr algn="ctr"/>
              <a:r>
                <a:rPr lang="en-US" sz="1050" dirty="0">
                  <a:solidFill>
                    <a:srgbClr val="282828"/>
                  </a:solidFill>
                  <a:ea typeface="Gill Sans" charset="0"/>
                  <a:cs typeface="Gill Sans" charset="0"/>
                </a:rPr>
                <a:t>HDF5 + </a:t>
              </a:r>
              <a:r>
                <a:rPr lang="en-US" sz="1050" dirty="0" err="1">
                  <a:solidFill>
                    <a:srgbClr val="282828"/>
                  </a:solidFill>
                  <a:ea typeface="Gill Sans" charset="0"/>
                  <a:cs typeface="Gill Sans" charset="0"/>
                </a:rPr>
                <a:t>kita</a:t>
              </a:r>
              <a:endParaRPr lang="en-US" sz="1050" dirty="0">
                <a:solidFill>
                  <a:srgbClr val="282828"/>
                </a:solidFill>
                <a:ea typeface="Gill Sans" charset="0"/>
                <a:cs typeface="Gill Sans" charset="0"/>
              </a:endParaRPr>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grpSp>
          <p:nvGrpSpPr>
            <p:cNvPr id="2" name="Group 1">
              <a:extLst>
                <a:ext uri="{FF2B5EF4-FFF2-40B4-BE49-F238E27FC236}">
                  <a16:creationId xmlns:a16="http://schemas.microsoft.com/office/drawing/2014/main" id="{F40E2DFE-3464-C647-B760-D636A13F1896}"/>
                </a:ext>
              </a:extLst>
            </p:cNvPr>
            <p:cNvGrpSpPr/>
            <p:nvPr/>
          </p:nvGrpSpPr>
          <p:grpSpPr>
            <a:xfrm>
              <a:off x="4995890" y="1387301"/>
              <a:ext cx="287878" cy="294113"/>
              <a:chOff x="4846805" y="1258094"/>
              <a:chExt cx="287878" cy="294113"/>
            </a:xfrm>
          </p:grpSpPr>
          <p:sp>
            <p:nvSpPr>
              <p:cNvPr id="74" name="Freeform 73"/>
              <p:cNvSpPr/>
              <p:nvPr/>
            </p:nvSpPr>
            <p:spPr>
              <a:xfrm>
                <a:off x="4996280" y="12580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4846805" y="125809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4921256" y="13931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6" name="Group 15">
            <a:extLst>
              <a:ext uri="{FF2B5EF4-FFF2-40B4-BE49-F238E27FC236}">
                <a16:creationId xmlns:a16="http://schemas.microsoft.com/office/drawing/2014/main" id="{71B7203F-EE8A-6943-A6B3-340596390060}"/>
              </a:ext>
            </a:extLst>
          </p:cNvPr>
          <p:cNvGrpSpPr/>
          <p:nvPr/>
        </p:nvGrpSpPr>
        <p:grpSpPr>
          <a:xfrm>
            <a:off x="8058980" y="1685909"/>
            <a:ext cx="1568152" cy="584774"/>
            <a:chOff x="8499055" y="1710154"/>
            <a:chExt cx="1568152" cy="584774"/>
          </a:xfrm>
        </p:grpSpPr>
        <p:sp>
          <p:nvSpPr>
            <p:cNvPr id="25606" name="Rectangle 6"/>
            <p:cNvSpPr>
              <a:spLocks/>
            </p:cNvSpPr>
            <p:nvPr/>
          </p:nvSpPr>
          <p:spPr bwMode="auto">
            <a:xfrm>
              <a:off x="8759157" y="1710154"/>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1" name="Rectangle 11"/>
            <p:cNvSpPr>
              <a:spLocks/>
            </p:cNvSpPr>
            <p:nvPr/>
          </p:nvSpPr>
          <p:spPr bwMode="auto">
            <a:xfrm>
              <a:off x="8812982" y="1971763"/>
              <a:ext cx="12423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hadoop</a:t>
              </a:r>
              <a:r>
                <a:rPr lang="en-US" sz="1050" dirty="0">
                  <a:solidFill>
                    <a:srgbClr val="282828"/>
                  </a:solidFill>
                  <a:ea typeface="Gill Sans" charset="0"/>
                  <a:cs typeface="Gill Sans" charset="0"/>
                </a:rPr>
                <a:t> + hive + thrift </a:t>
              </a:r>
            </a:p>
            <a:p>
              <a:pPr algn="ctr"/>
              <a:r>
                <a:rPr lang="en-US" sz="1050" dirty="0">
                  <a:solidFill>
                    <a:srgbClr val="282828"/>
                  </a:solidFill>
                  <a:ea typeface="Gill Sans" charset="0"/>
                  <a:cs typeface="Gill Sans" charset="0"/>
                </a:rPr>
                <a:t>+ OpenJDK</a:t>
              </a:r>
            </a:p>
          </p:txBody>
        </p:sp>
        <p:grpSp>
          <p:nvGrpSpPr>
            <p:cNvPr id="7" name="Group 6">
              <a:extLst>
                <a:ext uri="{FF2B5EF4-FFF2-40B4-BE49-F238E27FC236}">
                  <a16:creationId xmlns:a16="http://schemas.microsoft.com/office/drawing/2014/main" id="{9005C7D1-1275-FE4B-AA28-6460E7482922}"/>
                </a:ext>
              </a:extLst>
            </p:cNvPr>
            <p:cNvGrpSpPr/>
            <p:nvPr/>
          </p:nvGrpSpPr>
          <p:grpSpPr>
            <a:xfrm>
              <a:off x="8499055" y="1740065"/>
              <a:ext cx="289959" cy="294536"/>
              <a:chOff x="8499055" y="1740065"/>
              <a:chExt cx="289959" cy="294536"/>
            </a:xfrm>
          </p:grpSpPr>
          <p:sp>
            <p:nvSpPr>
              <p:cNvPr id="89" name="Freeform 88"/>
              <p:cNvSpPr/>
              <p:nvPr/>
            </p:nvSpPr>
            <p:spPr>
              <a:xfrm>
                <a:off x="8650611" y="187551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573506" y="17400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499055" y="187509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2" name="Group 11">
            <a:extLst>
              <a:ext uri="{FF2B5EF4-FFF2-40B4-BE49-F238E27FC236}">
                <a16:creationId xmlns:a16="http://schemas.microsoft.com/office/drawing/2014/main" id="{58B9F2B0-B525-F94D-BCD5-AF72C5C14B05}"/>
              </a:ext>
            </a:extLst>
          </p:cNvPr>
          <p:cNvGrpSpPr/>
          <p:nvPr/>
        </p:nvGrpSpPr>
        <p:grpSpPr>
          <a:xfrm>
            <a:off x="1954164" y="2219916"/>
            <a:ext cx="2300666" cy="691133"/>
            <a:chOff x="1666066" y="2583170"/>
            <a:chExt cx="2300666" cy="691133"/>
          </a:xfrm>
        </p:grpSpPr>
        <p:sp>
          <p:nvSpPr>
            <p:cNvPr id="25607" name="Rectangle 7"/>
            <p:cNvSpPr>
              <a:spLocks/>
            </p:cNvSpPr>
            <p:nvPr/>
          </p:nvSpPr>
          <p:spPr bwMode="auto">
            <a:xfrm>
              <a:off x="1863592" y="2601204"/>
              <a:ext cx="21031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Background workers</a:t>
              </a:r>
            </a:p>
          </p:txBody>
        </p:sp>
        <p:sp>
          <p:nvSpPr>
            <p:cNvPr id="25614" name="Rectangle 14"/>
            <p:cNvSpPr>
              <a:spLocks/>
            </p:cNvSpPr>
            <p:nvPr/>
          </p:nvSpPr>
          <p:spPr bwMode="auto">
            <a:xfrm>
              <a:off x="1953943" y="2728203"/>
              <a:ext cx="1869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3.9 + </a:t>
              </a:r>
              <a:r>
                <a:rPr lang="en-US" sz="1050" dirty="0" err="1">
                  <a:solidFill>
                    <a:srgbClr val="282828"/>
                  </a:solidFill>
                  <a:ea typeface="Gill Sans" charset="0"/>
                  <a:cs typeface="Gill Sans" charset="0"/>
                </a:rPr>
                <a:t>genrich</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ataqv</a:t>
              </a:r>
              <a:endParaRPr lang="en-US" sz="1050" dirty="0">
                <a:solidFill>
                  <a:srgbClr val="282828"/>
                </a:solidFill>
                <a:ea typeface="Gill Sans" charset="0"/>
                <a:cs typeface="Gill Sans" charset="0"/>
              </a:endParaRPr>
            </a:p>
            <a:p>
              <a:pPr algn="ct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phantomjs</a:t>
              </a:r>
              <a:endParaRPr lang="en-US" sz="1050" dirty="0">
                <a:solidFill>
                  <a:srgbClr val="282828"/>
                </a:solidFill>
                <a:ea typeface="Gill Sans" charset="0"/>
                <a:cs typeface="Gill Sans" charset="0"/>
              </a:endParaRPr>
            </a:p>
          </p:txBody>
        </p:sp>
        <p:grpSp>
          <p:nvGrpSpPr>
            <p:cNvPr id="8" name="Group 7">
              <a:extLst>
                <a:ext uri="{FF2B5EF4-FFF2-40B4-BE49-F238E27FC236}">
                  <a16:creationId xmlns:a16="http://schemas.microsoft.com/office/drawing/2014/main" id="{7695BCB7-0F99-5A46-A664-AEE33F3A32AC}"/>
                </a:ext>
              </a:extLst>
            </p:cNvPr>
            <p:cNvGrpSpPr/>
            <p:nvPr/>
          </p:nvGrpSpPr>
          <p:grpSpPr>
            <a:xfrm>
              <a:off x="1666066" y="2583170"/>
              <a:ext cx="287877" cy="429143"/>
              <a:chOff x="1497103" y="2483780"/>
              <a:chExt cx="287877" cy="429143"/>
            </a:xfrm>
          </p:grpSpPr>
          <p:sp>
            <p:nvSpPr>
              <p:cNvPr id="95" name="Freeform 94"/>
              <p:cNvSpPr/>
              <p:nvPr/>
            </p:nvSpPr>
            <p:spPr>
              <a:xfrm>
                <a:off x="1572127" y="248378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6" name="Freeform 95"/>
              <p:cNvSpPr/>
              <p:nvPr/>
            </p:nvSpPr>
            <p:spPr>
              <a:xfrm>
                <a:off x="1497103"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7" name="Freeform 96"/>
              <p:cNvSpPr/>
              <p:nvPr/>
            </p:nvSpPr>
            <p:spPr>
              <a:xfrm>
                <a:off x="1646578"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8" name="Freeform 97"/>
              <p:cNvSpPr/>
              <p:nvPr/>
            </p:nvSpPr>
            <p:spPr>
              <a:xfrm>
                <a:off x="1572127" y="275384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3" name="Group 12">
            <a:extLst>
              <a:ext uri="{FF2B5EF4-FFF2-40B4-BE49-F238E27FC236}">
                <a16:creationId xmlns:a16="http://schemas.microsoft.com/office/drawing/2014/main" id="{03753A28-7FE0-C64F-8DEE-5590F51FED58}"/>
              </a:ext>
            </a:extLst>
          </p:cNvPr>
          <p:cNvGrpSpPr/>
          <p:nvPr/>
        </p:nvGrpSpPr>
        <p:grpSpPr>
          <a:xfrm>
            <a:off x="6605636" y="1217071"/>
            <a:ext cx="1178139" cy="585012"/>
            <a:chOff x="7102315" y="1696812"/>
            <a:chExt cx="1178139" cy="585012"/>
          </a:xfrm>
        </p:grpSpPr>
        <p:sp>
          <p:nvSpPr>
            <p:cNvPr id="25605" name="Rectangle 5"/>
            <p:cNvSpPr>
              <a:spLocks/>
            </p:cNvSpPr>
            <p:nvPr/>
          </p:nvSpPr>
          <p:spPr bwMode="auto">
            <a:xfrm>
              <a:off x="7381311" y="1707064"/>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13" name="Rectangle 13"/>
            <p:cNvSpPr>
              <a:spLocks/>
            </p:cNvSpPr>
            <p:nvPr/>
          </p:nvSpPr>
          <p:spPr bwMode="auto">
            <a:xfrm>
              <a:off x="7189080" y="1984866"/>
              <a:ext cx="1091374" cy="29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Redis + </a:t>
              </a:r>
            </a:p>
            <a:p>
              <a:pPr algn="ctr"/>
              <a:r>
                <a:rPr lang="en-US" sz="1050" dirty="0" err="1">
                  <a:solidFill>
                    <a:srgbClr val="282828"/>
                  </a:solidFill>
                  <a:ea typeface="Gill Sans" charset="0"/>
                  <a:cs typeface="Gill Sans" charset="0"/>
                </a:rPr>
                <a:t>redis</a:t>
              </a:r>
              <a:r>
                <a:rPr lang="en-US" sz="1050" dirty="0">
                  <a:solidFill>
                    <a:srgbClr val="282828"/>
                  </a:solidFill>
                  <a:ea typeface="Gill Sans" charset="0"/>
                  <a:cs typeface="Gill Sans" charset="0"/>
                </a:rPr>
                <a:t>-sentinel</a:t>
              </a:r>
            </a:p>
          </p:txBody>
        </p:sp>
        <p:grpSp>
          <p:nvGrpSpPr>
            <p:cNvPr id="6" name="Group 5">
              <a:extLst>
                <a:ext uri="{FF2B5EF4-FFF2-40B4-BE49-F238E27FC236}">
                  <a16:creationId xmlns:a16="http://schemas.microsoft.com/office/drawing/2014/main" id="{0423C65C-3D2D-804C-B163-CE337C3C70BB}"/>
                </a:ext>
              </a:extLst>
            </p:cNvPr>
            <p:cNvGrpSpPr/>
            <p:nvPr/>
          </p:nvGrpSpPr>
          <p:grpSpPr>
            <a:xfrm>
              <a:off x="7102315" y="1696812"/>
              <a:ext cx="287878" cy="429143"/>
              <a:chOff x="7002925" y="1657056"/>
              <a:chExt cx="287878" cy="429143"/>
            </a:xfrm>
          </p:grpSpPr>
          <p:sp>
            <p:nvSpPr>
              <p:cNvPr id="99" name="Freeform 98"/>
              <p:cNvSpPr/>
              <p:nvPr/>
            </p:nvSpPr>
            <p:spPr>
              <a:xfrm>
                <a:off x="7152400" y="165705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65705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79208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92711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92711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4" name="Group 13">
            <a:extLst>
              <a:ext uri="{FF2B5EF4-FFF2-40B4-BE49-F238E27FC236}">
                <a16:creationId xmlns:a16="http://schemas.microsoft.com/office/drawing/2014/main" id="{F64C720B-B96F-7D4A-8905-0D481B0AAA74}"/>
              </a:ext>
            </a:extLst>
          </p:cNvPr>
          <p:cNvGrpSpPr/>
          <p:nvPr/>
        </p:nvGrpSpPr>
        <p:grpSpPr>
          <a:xfrm>
            <a:off x="4465585" y="2159102"/>
            <a:ext cx="1811686" cy="566705"/>
            <a:chOff x="5288568" y="2473314"/>
            <a:chExt cx="1811686" cy="566705"/>
          </a:xfrm>
        </p:grpSpPr>
        <p:sp>
          <p:nvSpPr>
            <p:cNvPr id="25603" name="Rectangle 3"/>
            <p:cNvSpPr>
              <a:spLocks/>
            </p:cNvSpPr>
            <p:nvPr/>
          </p:nvSpPr>
          <p:spPr bwMode="auto">
            <a:xfrm>
              <a:off x="5655308" y="2474461"/>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12" name="Rectangle 12"/>
            <p:cNvSpPr>
              <a:spLocks/>
            </p:cNvSpPr>
            <p:nvPr/>
          </p:nvSpPr>
          <p:spPr bwMode="auto">
            <a:xfrm>
              <a:off x="5535765" y="2741569"/>
              <a:ext cx="1460726"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Ruby + Rails + sass + </a:t>
              </a:r>
            </a:p>
            <a:p>
              <a:pPr algn="ctr"/>
              <a:r>
                <a:rPr lang="en-US" sz="1050" dirty="0">
                  <a:solidFill>
                    <a:srgbClr val="282828"/>
                  </a:solidFill>
                  <a:ea typeface="Gill Sans" charset="0"/>
                  <a:cs typeface="Gill Sans" charset="0"/>
                </a:rPr>
                <a:t>Unicorn + </a:t>
              </a:r>
              <a:r>
                <a:rPr lang="en-US" sz="1050" dirty="0" err="1">
                  <a:solidFill>
                    <a:srgbClr val="282828"/>
                  </a:solidFill>
                  <a:ea typeface="Gill Sans" charset="0"/>
                  <a:cs typeface="Gill Sans" charset="0"/>
                </a:rPr>
                <a:t>hdfview</a:t>
              </a:r>
              <a:endParaRPr lang="en-US" sz="1050" dirty="0">
                <a:solidFill>
                  <a:srgbClr val="282828"/>
                </a:solidFill>
                <a:ea typeface="Gill Sans" charset="0"/>
                <a:cs typeface="Gill Sans" charset="0"/>
              </a:endParaRPr>
            </a:p>
          </p:txBody>
        </p:sp>
        <p:grpSp>
          <p:nvGrpSpPr>
            <p:cNvPr id="9" name="Group 8">
              <a:extLst>
                <a:ext uri="{FF2B5EF4-FFF2-40B4-BE49-F238E27FC236}">
                  <a16:creationId xmlns:a16="http://schemas.microsoft.com/office/drawing/2014/main" id="{361572CA-32A1-FC41-9ABA-1A90359B7E6E}"/>
                </a:ext>
              </a:extLst>
            </p:cNvPr>
            <p:cNvGrpSpPr/>
            <p:nvPr/>
          </p:nvGrpSpPr>
          <p:grpSpPr>
            <a:xfrm>
              <a:off x="5288568" y="2473314"/>
              <a:ext cx="362328" cy="294113"/>
              <a:chOff x="5099723" y="2453436"/>
              <a:chExt cx="362328" cy="294113"/>
            </a:xfrm>
          </p:grpSpPr>
          <p:sp>
            <p:nvSpPr>
              <p:cNvPr id="104" name="Freeform 103"/>
              <p:cNvSpPr/>
              <p:nvPr/>
            </p:nvSpPr>
            <p:spPr>
              <a:xfrm>
                <a:off x="5174174"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5323649"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5249198" y="258846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5099723" y="258846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sp>
        <p:nvSpPr>
          <p:cNvPr id="108" name="TextBox 107"/>
          <p:cNvSpPr txBox="1"/>
          <p:nvPr/>
        </p:nvSpPr>
        <p:spPr>
          <a:xfrm>
            <a:off x="9931605" y="1805993"/>
            <a:ext cx="2186264" cy="923330"/>
          </a:xfrm>
          <a:prstGeom prst="rect">
            <a:avLst/>
          </a:prstGeom>
          <a:solidFill>
            <a:srgbClr val="1F315F"/>
          </a:solidFill>
        </p:spPr>
        <p:txBody>
          <a:bodyPr wrap="square" rtlCol="0">
            <a:spAutoFit/>
          </a:bodyPr>
          <a:lstStyle/>
          <a:p>
            <a:pPr algn="ctr"/>
            <a:r>
              <a:rPr lang="en-US" b="1" dirty="0">
                <a:solidFill>
                  <a:schemeClr val="bg1"/>
                </a:solidFill>
              </a:rPr>
              <a:t>Do services and apps interact appropriately?</a:t>
            </a:r>
          </a:p>
        </p:txBody>
      </p:sp>
      <p:sp>
        <p:nvSpPr>
          <p:cNvPr id="109" name="TextBox 108"/>
          <p:cNvSpPr txBox="1"/>
          <p:nvPr/>
        </p:nvSpPr>
        <p:spPr>
          <a:xfrm>
            <a:off x="9921857" y="4926184"/>
            <a:ext cx="2186264" cy="923330"/>
          </a:xfrm>
          <a:prstGeom prst="rect">
            <a:avLst/>
          </a:prstGeom>
          <a:solidFill>
            <a:srgbClr val="1F315F"/>
          </a:solidFill>
        </p:spPr>
        <p:txBody>
          <a:bodyPr wrap="square" rtlCol="0">
            <a:spAutoFit/>
          </a:bodyPr>
          <a:lstStyle/>
          <a:p>
            <a:pPr algn="ctr"/>
            <a:r>
              <a:rPr lang="en-US" b="1" dirty="0">
                <a:solidFill>
                  <a:schemeClr val="bg1"/>
                </a:solidFill>
              </a:rPr>
              <a:t>Can I migrate smoothly and quickly?</a:t>
            </a:r>
          </a:p>
        </p:txBody>
      </p:sp>
      <p:cxnSp>
        <p:nvCxnSpPr>
          <p:cNvPr id="24" name="Straight Arrow Connector 23">
            <a:extLst>
              <a:ext uri="{FF2B5EF4-FFF2-40B4-BE49-F238E27FC236}">
                <a16:creationId xmlns:a16="http://schemas.microsoft.com/office/drawing/2014/main" id="{E0783D2B-D83A-3546-8298-0D7D1D755274}"/>
              </a:ext>
            </a:extLst>
          </p:cNvPr>
          <p:cNvCxnSpPr/>
          <p:nvPr/>
        </p:nvCxnSpPr>
        <p:spPr>
          <a:xfrm flipV="1">
            <a:off x="5443144" y="3196811"/>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0AA4FAE8-853D-544A-8D40-85A62247E4E0}"/>
              </a:ext>
            </a:extLst>
          </p:cNvPr>
          <p:cNvCxnSpPr>
            <a:cxnSpLocks/>
          </p:cNvCxnSpPr>
          <p:nvPr/>
        </p:nvCxnSpPr>
        <p:spPr>
          <a:xfrm>
            <a:off x="5443144" y="3182554"/>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sp>
        <p:nvSpPr>
          <p:cNvPr id="83" name="Line 7">
            <a:extLst>
              <a:ext uri="{FF2B5EF4-FFF2-40B4-BE49-F238E27FC236}">
                <a16:creationId xmlns:a16="http://schemas.microsoft.com/office/drawing/2014/main" id="{9206AC0E-C160-4F44-91B7-FA59F6B33099}"/>
              </a:ext>
            </a:extLst>
          </p:cNvPr>
          <p:cNvSpPr>
            <a:spLocks noChangeShapeType="1"/>
          </p:cNvSpPr>
          <p:nvPr/>
        </p:nvSpPr>
        <p:spPr bwMode="auto">
          <a:xfrm>
            <a:off x="724436" y="372805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spTree>
    <p:extLst>
      <p:ext uri="{BB962C8B-B14F-4D97-AF65-F5344CB8AC3E}">
        <p14:creationId xmlns:p14="http://schemas.microsoft.com/office/powerpoint/2010/main" val="18885181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E5198-CD96-C14C-BD89-36ED56C920E5}"/>
              </a:ext>
            </a:extLst>
          </p:cNvPr>
          <p:cNvSpPr>
            <a:spLocks noGrp="1"/>
          </p:cNvSpPr>
          <p:nvPr>
            <p:ph type="title"/>
          </p:nvPr>
        </p:nvSpPr>
        <p:spPr/>
        <p:txBody>
          <a:bodyPr>
            <a:normAutofit fontScale="90000"/>
          </a:bodyPr>
          <a:lstStyle/>
          <a:p>
            <a:r>
              <a:rPr lang="en-US" dirty="0"/>
              <a:t>R-Studio</a:t>
            </a:r>
          </a:p>
        </p:txBody>
      </p:sp>
      <p:pic>
        <p:nvPicPr>
          <p:cNvPr id="4" name="Picture 3" descr="Graphical user interface, text, application&#10;&#10;Description automatically generated">
            <a:extLst>
              <a:ext uri="{FF2B5EF4-FFF2-40B4-BE49-F238E27FC236}">
                <a16:creationId xmlns:a16="http://schemas.microsoft.com/office/drawing/2014/main" id="{E0C0DE43-833F-1B4A-8277-88E07AA1ED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300" y="950651"/>
            <a:ext cx="10185400" cy="3035300"/>
          </a:xfrm>
          <a:prstGeom prst="rect">
            <a:avLst/>
          </a:prstGeom>
        </p:spPr>
      </p:pic>
      <p:pic>
        <p:nvPicPr>
          <p:cNvPr id="6" name="Picture 5" descr="Text&#10;&#10;Description automatically generated">
            <a:extLst>
              <a:ext uri="{FF2B5EF4-FFF2-40B4-BE49-F238E27FC236}">
                <a16:creationId xmlns:a16="http://schemas.microsoft.com/office/drawing/2014/main" id="{0CAB2181-B57A-5C4E-8FC9-692E25EA0C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9450" y="4171288"/>
            <a:ext cx="5753100" cy="1600200"/>
          </a:xfrm>
          <a:prstGeom prst="rect">
            <a:avLst/>
          </a:prstGeom>
        </p:spPr>
      </p:pic>
      <p:sp>
        <p:nvSpPr>
          <p:cNvPr id="7" name="TextBox 6">
            <a:extLst>
              <a:ext uri="{FF2B5EF4-FFF2-40B4-BE49-F238E27FC236}">
                <a16:creationId xmlns:a16="http://schemas.microsoft.com/office/drawing/2014/main" id="{67195276-4E5F-EA48-9306-7DE4D23412C5}"/>
              </a:ext>
            </a:extLst>
          </p:cNvPr>
          <p:cNvSpPr txBox="1"/>
          <p:nvPr/>
        </p:nvSpPr>
        <p:spPr>
          <a:xfrm>
            <a:off x="2458017" y="6065134"/>
            <a:ext cx="7275966" cy="369332"/>
          </a:xfrm>
          <a:prstGeom prst="rect">
            <a:avLst/>
          </a:prstGeom>
          <a:noFill/>
        </p:spPr>
        <p:txBody>
          <a:bodyPr wrap="none" rtlCol="0">
            <a:spAutoFit/>
          </a:bodyPr>
          <a:lstStyle/>
          <a:p>
            <a:r>
              <a:rPr lang="en-US" dirty="0"/>
              <a:t>https://</a:t>
            </a:r>
            <a:r>
              <a:rPr lang="en-US" dirty="0" err="1"/>
              <a:t>github.com</a:t>
            </a:r>
            <a:r>
              <a:rPr lang="en-US" dirty="0"/>
              <a:t>/</a:t>
            </a:r>
            <a:r>
              <a:rPr lang="en-US" dirty="0" err="1"/>
              <a:t>juettemann</a:t>
            </a:r>
            <a:r>
              <a:rPr lang="en-US" dirty="0"/>
              <a:t>/containers/tree/master/</a:t>
            </a:r>
            <a:r>
              <a:rPr lang="en-US" dirty="0" err="1"/>
              <a:t>rstudio_aquafaang</a:t>
            </a:r>
            <a:endParaRPr lang="en-US" dirty="0"/>
          </a:p>
        </p:txBody>
      </p:sp>
    </p:spTree>
    <p:extLst>
      <p:ext uri="{BB962C8B-B14F-4D97-AF65-F5344CB8AC3E}">
        <p14:creationId xmlns:p14="http://schemas.microsoft.com/office/powerpoint/2010/main" val="36446720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BFF7C-0B16-A946-81A7-BC7349F1C4C3}"/>
              </a:ext>
            </a:extLst>
          </p:cNvPr>
          <p:cNvSpPr>
            <a:spLocks noGrp="1"/>
          </p:cNvSpPr>
          <p:nvPr>
            <p:ph type="title"/>
          </p:nvPr>
        </p:nvSpPr>
        <p:spPr/>
        <p:txBody>
          <a:bodyPr>
            <a:normAutofit fontScale="90000"/>
          </a:bodyPr>
          <a:lstStyle/>
          <a:p>
            <a:r>
              <a:rPr lang="en-US"/>
              <a:t>Questions?</a:t>
            </a:r>
          </a:p>
        </p:txBody>
      </p:sp>
    </p:spTree>
    <p:extLst>
      <p:ext uri="{BB962C8B-B14F-4D97-AF65-F5344CB8AC3E}">
        <p14:creationId xmlns:p14="http://schemas.microsoft.com/office/powerpoint/2010/main" val="2759601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675" y="177314"/>
            <a:ext cx="10515600" cy="667609"/>
          </a:xfrm>
        </p:spPr>
        <p:txBody>
          <a:bodyPr>
            <a:normAutofit fontScale="90000"/>
          </a:bodyPr>
          <a:lstStyle/>
          <a:p>
            <a:r>
              <a:rPr lang="en-US" dirty="0"/>
              <a:t>The Matrix From Hell</a:t>
            </a:r>
          </a:p>
        </p:txBody>
      </p:sp>
      <p:graphicFrame>
        <p:nvGraphicFramePr>
          <p:cNvPr id="4"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5" name="Freeform 4"/>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 name="Freeform 5"/>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 name="Freeform 6"/>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8" name="Freeform 7"/>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 name="Freeform 9"/>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1" name="Freeform 10"/>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2" name="Freeform 11"/>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3" name="Freeform 12"/>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3" name="Freeform 22"/>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4" name="Freeform 23"/>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27"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8"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9" name="Picture 28"/>
          <p:cNvPicPr>
            <a:picLocks noChangeAspect="1"/>
          </p:cNvPicPr>
          <p:nvPr/>
        </p:nvPicPr>
        <p:blipFill>
          <a:blip r:embed="rId5" cstate="print"/>
          <a:stretch>
            <a:fillRect/>
          </a:stretch>
        </p:blipFill>
        <p:spPr>
          <a:xfrm>
            <a:off x="4564908" y="5892873"/>
            <a:ext cx="479135" cy="649674"/>
          </a:xfrm>
          <a:prstGeom prst="rect">
            <a:avLst/>
          </a:prstGeom>
        </p:spPr>
      </p:pic>
      <p:pic>
        <p:nvPicPr>
          <p:cNvPr id="30" name="Picture 29"/>
          <p:cNvPicPr>
            <a:picLocks noChangeAspect="1"/>
          </p:cNvPicPr>
          <p:nvPr/>
        </p:nvPicPr>
        <p:blipFill>
          <a:blip r:embed="rId6" cstate="print"/>
          <a:stretch>
            <a:fillRect/>
          </a:stretch>
        </p:blipFill>
        <p:spPr>
          <a:xfrm>
            <a:off x="6249808" y="5921448"/>
            <a:ext cx="596983" cy="820634"/>
          </a:xfrm>
          <a:prstGeom prst="rect">
            <a:avLst/>
          </a:prstGeom>
        </p:spPr>
      </p:pic>
      <p:pic>
        <p:nvPicPr>
          <p:cNvPr id="31"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2" name="Picture 31"/>
          <p:cNvPicPr>
            <a:picLocks noChangeAspect="1"/>
          </p:cNvPicPr>
          <p:nvPr/>
        </p:nvPicPr>
        <p:blipFill>
          <a:blip r:embed="rId8" cstate="print"/>
          <a:stretch>
            <a:fillRect/>
          </a:stretch>
        </p:blipFill>
        <p:spPr>
          <a:xfrm>
            <a:off x="8033506" y="6108725"/>
            <a:ext cx="559882" cy="445832"/>
          </a:xfrm>
          <a:prstGeom prst="rect">
            <a:avLst/>
          </a:prstGeom>
        </p:spPr>
      </p:pic>
      <p:pic>
        <p:nvPicPr>
          <p:cNvPr id="33" name="Picture 32"/>
          <p:cNvPicPr>
            <a:picLocks noChangeAspect="1"/>
          </p:cNvPicPr>
          <p:nvPr/>
        </p:nvPicPr>
        <p:blipFill>
          <a:blip r:embed="rId5" cstate="print"/>
          <a:stretch>
            <a:fillRect/>
          </a:stretch>
        </p:blipFill>
        <p:spPr>
          <a:xfrm>
            <a:off x="8825826" y="5966590"/>
            <a:ext cx="479135" cy="649674"/>
          </a:xfrm>
          <a:prstGeom prst="rect">
            <a:avLst/>
          </a:prstGeom>
        </p:spPr>
      </p:pic>
      <p:pic>
        <p:nvPicPr>
          <p:cNvPr id="34" name="Picture 33"/>
          <p:cNvPicPr>
            <a:picLocks noChangeAspect="1"/>
          </p:cNvPicPr>
          <p:nvPr/>
        </p:nvPicPr>
        <p:blipFill>
          <a:blip r:embed="rId5" cstate="print"/>
          <a:stretch>
            <a:fillRect/>
          </a:stretch>
        </p:blipFill>
        <p:spPr>
          <a:xfrm>
            <a:off x="8939315" y="5966590"/>
            <a:ext cx="479135" cy="649674"/>
          </a:xfrm>
          <a:prstGeom prst="rect">
            <a:avLst/>
          </a:prstGeom>
        </p:spPr>
      </p:pic>
      <p:pic>
        <p:nvPicPr>
          <p:cNvPr id="35" name="Picture 34"/>
          <p:cNvPicPr>
            <a:picLocks noChangeAspect="1"/>
          </p:cNvPicPr>
          <p:nvPr/>
        </p:nvPicPr>
        <p:blipFill>
          <a:blip r:embed="rId5" cstate="print"/>
          <a:stretch>
            <a:fillRect/>
          </a:stretch>
        </p:blipFill>
        <p:spPr>
          <a:xfrm>
            <a:off x="9065393" y="5971470"/>
            <a:ext cx="479135" cy="649674"/>
          </a:xfrm>
          <a:prstGeom prst="rect">
            <a:avLst/>
          </a:prstGeom>
        </p:spPr>
      </p:pic>
      <p:graphicFrame>
        <p:nvGraphicFramePr>
          <p:cNvPr id="50" name="Table 49"/>
          <p:cNvGraphicFramePr>
            <a:graphicFrameLocks noGrp="1"/>
          </p:cNvGraphicFramePr>
          <p:nvPr/>
        </p:nvGraphicFramePr>
        <p:xfrm>
          <a:off x="3519484" y="1243541"/>
          <a:ext cx="6034091" cy="3931524"/>
        </p:xfrm>
        <a:graphic>
          <a:graphicData uri="http://schemas.openxmlformats.org/drawingml/2006/table">
            <a:tbl>
              <a:tblPr/>
              <a:tblGrid>
                <a:gridCol w="862013">
                  <a:extLst>
                    <a:ext uri="{9D8B030D-6E8A-4147-A177-3AD203B41FA5}">
                      <a16:colId xmlns:a16="http://schemas.microsoft.com/office/drawing/2014/main" val="20000"/>
                    </a:ext>
                  </a:extLst>
                </a:gridCol>
                <a:gridCol w="862013">
                  <a:extLst>
                    <a:ext uri="{9D8B030D-6E8A-4147-A177-3AD203B41FA5}">
                      <a16:colId xmlns:a16="http://schemas.microsoft.com/office/drawing/2014/main" val="20001"/>
                    </a:ext>
                  </a:extLst>
                </a:gridCol>
                <a:gridCol w="862013">
                  <a:extLst>
                    <a:ext uri="{9D8B030D-6E8A-4147-A177-3AD203B41FA5}">
                      <a16:colId xmlns:a16="http://schemas.microsoft.com/office/drawing/2014/main" val="20002"/>
                    </a:ext>
                  </a:extLst>
                </a:gridCol>
                <a:gridCol w="862013">
                  <a:extLst>
                    <a:ext uri="{9D8B030D-6E8A-4147-A177-3AD203B41FA5}">
                      <a16:colId xmlns:a16="http://schemas.microsoft.com/office/drawing/2014/main" val="20003"/>
                    </a:ext>
                  </a:extLst>
                </a:gridCol>
                <a:gridCol w="862013">
                  <a:extLst>
                    <a:ext uri="{9D8B030D-6E8A-4147-A177-3AD203B41FA5}">
                      <a16:colId xmlns:a16="http://schemas.microsoft.com/office/drawing/2014/main" val="20004"/>
                    </a:ext>
                  </a:extLst>
                </a:gridCol>
                <a:gridCol w="862013">
                  <a:extLst>
                    <a:ext uri="{9D8B030D-6E8A-4147-A177-3AD203B41FA5}">
                      <a16:colId xmlns:a16="http://schemas.microsoft.com/office/drawing/2014/main" val="20005"/>
                    </a:ext>
                  </a:extLst>
                </a:gridCol>
                <a:gridCol w="862013">
                  <a:extLst>
                    <a:ext uri="{9D8B030D-6E8A-4147-A177-3AD203B41FA5}">
                      <a16:colId xmlns:a16="http://schemas.microsoft.com/office/drawing/2014/main" val="20006"/>
                    </a:ext>
                  </a:extLst>
                </a:gridCol>
              </a:tblGrid>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cap="flat">
                      <a:noFill/>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9865" y="1479435"/>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00575" y="1859522"/>
            <a:ext cx="1444767" cy="1194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17157" y="2167643"/>
            <a:ext cx="1317359" cy="1467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43196" y="108132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54250" y="2282486"/>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87215" y="5544143"/>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945188" y="4158118"/>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581873" y="5035493"/>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320819" y="4298962"/>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698416" y="4048600"/>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028836" y="4453929"/>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165350" y="5611694"/>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328331" y="1684765"/>
            <a:ext cx="1276514" cy="1276514"/>
          </a:xfrm>
          <a:prstGeom prst="rect">
            <a:avLst/>
          </a:prstGeom>
        </p:spPr>
      </p:pic>
      <p:sp>
        <p:nvSpPr>
          <p:cNvPr id="17" name="TextBox 16"/>
          <p:cNvSpPr txBox="1"/>
          <p:nvPr/>
        </p:nvSpPr>
        <p:spPr>
          <a:xfrm>
            <a:off x="28449" y="2149363"/>
            <a:ext cx="2186264" cy="369332"/>
          </a:xfrm>
          <a:prstGeom prst="rect">
            <a:avLst/>
          </a:prstGeom>
          <a:solidFill>
            <a:schemeClr val="accent1"/>
          </a:solidFill>
        </p:spPr>
        <p:txBody>
          <a:bodyPr wrap="square" rtlCol="0">
            <a:spAutoFit/>
          </a:bodyPr>
          <a:lstStyle/>
          <a:p>
            <a:pPr algn="ctr"/>
            <a:r>
              <a:rPr lang="en-US" b="1" dirty="0">
                <a:solidFill>
                  <a:schemeClr val="bg1"/>
                </a:solidFill>
              </a:rPr>
              <a:t>Multiplicity of Goods</a:t>
            </a:r>
          </a:p>
        </p:txBody>
      </p:sp>
      <p:sp>
        <p:nvSpPr>
          <p:cNvPr id="18" name="TextBox 17"/>
          <p:cNvSpPr txBox="1"/>
          <p:nvPr/>
        </p:nvSpPr>
        <p:spPr>
          <a:xfrm>
            <a:off x="94691" y="4546463"/>
            <a:ext cx="2186264" cy="923330"/>
          </a:xfrm>
          <a:prstGeom prst="rect">
            <a:avLst/>
          </a:prstGeom>
          <a:solidFill>
            <a:schemeClr val="accent1"/>
          </a:solidFill>
        </p:spPr>
        <p:txBody>
          <a:bodyPr wrap="square" rtlCol="0">
            <a:spAutoFit/>
          </a:bodyPr>
          <a:lstStyle/>
          <a:p>
            <a:pPr algn="ctr"/>
            <a:r>
              <a:rPr lang="en-US" b="1" dirty="0">
                <a:solidFill>
                  <a:schemeClr val="bg1"/>
                </a:solidFill>
              </a:rPr>
              <a:t>Multiplicity of methods for transporting/storing</a:t>
            </a:r>
          </a:p>
        </p:txBody>
      </p:sp>
      <p:sp>
        <p:nvSpPr>
          <p:cNvPr id="19" name="TextBox 18"/>
          <p:cNvSpPr txBox="1"/>
          <p:nvPr/>
        </p:nvSpPr>
        <p:spPr>
          <a:xfrm>
            <a:off x="9779686" y="1680180"/>
            <a:ext cx="2186264" cy="1200329"/>
          </a:xfrm>
          <a:prstGeom prst="rect">
            <a:avLst/>
          </a:prstGeom>
          <a:solidFill>
            <a:schemeClr val="accent1"/>
          </a:solidFill>
        </p:spPr>
        <p:txBody>
          <a:bodyPr wrap="square" rtlCol="0">
            <a:spAutoFit/>
          </a:bodyPr>
          <a:lstStyle/>
          <a:p>
            <a:pPr algn="ctr"/>
            <a:r>
              <a:rPr lang="en-US" b="1" dirty="0">
                <a:solidFill>
                  <a:schemeClr val="bg1"/>
                </a:solidFill>
              </a:rPr>
              <a:t>Do I worry about how goods interact (e.g. coffee beans next to spices)</a:t>
            </a:r>
          </a:p>
        </p:txBody>
      </p:sp>
      <p:sp>
        <p:nvSpPr>
          <p:cNvPr id="22" name="TextBox 21"/>
          <p:cNvSpPr txBox="1"/>
          <p:nvPr/>
        </p:nvSpPr>
        <p:spPr>
          <a:xfrm>
            <a:off x="9612569" y="4687510"/>
            <a:ext cx="2353420" cy="1200329"/>
          </a:xfrm>
          <a:prstGeom prst="rect">
            <a:avLst/>
          </a:prstGeom>
          <a:solidFill>
            <a:schemeClr val="accent1"/>
          </a:solidFill>
        </p:spPr>
        <p:txBody>
          <a:bodyPr wrap="square" rtlCol="0">
            <a:spAutoFit/>
          </a:bodyPr>
          <a:lstStyle/>
          <a:p>
            <a:pPr algn="ctr"/>
            <a:r>
              <a:rPr lang="en-US" b="1" dirty="0">
                <a:solidFill>
                  <a:schemeClr val="bg1"/>
                </a:solidFill>
              </a:rPr>
              <a:t>Can I transport quickly and smoothly</a:t>
            </a:r>
          </a:p>
          <a:p>
            <a:pPr algn="ctr"/>
            <a:r>
              <a:rPr lang="en-US" b="1" dirty="0">
                <a:solidFill>
                  <a:schemeClr val="bg1"/>
                </a:solidFill>
              </a:rPr>
              <a:t>(e.g., from boat to train to truck)</a:t>
            </a:r>
          </a:p>
        </p:txBody>
      </p:sp>
      <p:grpSp>
        <p:nvGrpSpPr>
          <p:cNvPr id="23" name="Group 22"/>
          <p:cNvGrpSpPr/>
          <p:nvPr/>
        </p:nvGrpSpPr>
        <p:grpSpPr>
          <a:xfrm>
            <a:off x="4843488" y="2856378"/>
            <a:ext cx="1511642" cy="1511642"/>
            <a:chOff x="5104426" y="2860581"/>
            <a:chExt cx="1511642" cy="1511642"/>
          </a:xfrm>
        </p:grpSpPr>
        <p:cxnSp>
          <p:nvCxnSpPr>
            <p:cNvPr id="24" name="Straight Arrow Connector 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
        <p:nvSpPr>
          <p:cNvPr id="26" name="Title 1"/>
          <p:cNvSpPr>
            <a:spLocks noGrp="1"/>
          </p:cNvSpPr>
          <p:nvPr>
            <p:ph type="title"/>
          </p:nvPr>
        </p:nvSpPr>
        <p:spPr>
          <a:xfrm>
            <a:off x="828526" y="178125"/>
            <a:ext cx="10515600" cy="667609"/>
          </a:xfrm>
        </p:spPr>
        <p:txBody>
          <a:bodyPr>
            <a:normAutofit fontScale="90000"/>
          </a:bodyPr>
          <a:lstStyle/>
          <a:p>
            <a:r>
              <a:rPr lang="en-US" dirty="0"/>
              <a:t>Cargo Transport Pre-1960</a:t>
            </a:r>
          </a:p>
        </p:txBody>
      </p:sp>
    </p:spTree>
    <p:extLst>
      <p:ext uri="{BB962C8B-B14F-4D97-AF65-F5344CB8AC3E}">
        <p14:creationId xmlns:p14="http://schemas.microsoft.com/office/powerpoint/2010/main" val="1875162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21" name="Group 1"/>
          <p:cNvGraphicFramePr>
            <a:graphicFrameLocks noGrp="1"/>
          </p:cNvGraphicFramePr>
          <p:nvPr>
            <p:extLst>
              <p:ext uri="{D42A27DB-BD31-4B8C-83A1-F6EECF244321}">
                <p14:modId xmlns:p14="http://schemas.microsoft.com/office/powerpoint/2010/main" val="485160928"/>
              </p:ext>
            </p:extLst>
          </p:nvPr>
        </p:nvGraphicFramePr>
        <p:xfrm>
          <a:off x="1119742" y="1500751"/>
          <a:ext cx="8881512" cy="4911669"/>
        </p:xfrm>
        <a:graphic>
          <a:graphicData uri="http://schemas.openxmlformats.org/drawingml/2006/table">
            <a:tbl>
              <a:tblPr/>
              <a:tblGrid>
                <a:gridCol w="1110189">
                  <a:extLst>
                    <a:ext uri="{9D8B030D-6E8A-4147-A177-3AD203B41FA5}">
                      <a16:colId xmlns:a16="http://schemas.microsoft.com/office/drawing/2014/main" val="20000"/>
                    </a:ext>
                  </a:extLst>
                </a:gridCol>
                <a:gridCol w="1110189">
                  <a:extLst>
                    <a:ext uri="{9D8B030D-6E8A-4147-A177-3AD203B41FA5}">
                      <a16:colId xmlns:a16="http://schemas.microsoft.com/office/drawing/2014/main" val="20001"/>
                    </a:ext>
                  </a:extLst>
                </a:gridCol>
                <a:gridCol w="1110189">
                  <a:extLst>
                    <a:ext uri="{9D8B030D-6E8A-4147-A177-3AD203B41FA5}">
                      <a16:colId xmlns:a16="http://schemas.microsoft.com/office/drawing/2014/main" val="20002"/>
                    </a:ext>
                  </a:extLst>
                </a:gridCol>
                <a:gridCol w="1110189">
                  <a:extLst>
                    <a:ext uri="{9D8B030D-6E8A-4147-A177-3AD203B41FA5}">
                      <a16:colId xmlns:a16="http://schemas.microsoft.com/office/drawing/2014/main" val="20003"/>
                    </a:ext>
                  </a:extLst>
                </a:gridCol>
                <a:gridCol w="1110189">
                  <a:extLst>
                    <a:ext uri="{9D8B030D-6E8A-4147-A177-3AD203B41FA5}">
                      <a16:colId xmlns:a16="http://schemas.microsoft.com/office/drawing/2014/main" val="20004"/>
                    </a:ext>
                  </a:extLst>
                </a:gridCol>
                <a:gridCol w="1110189">
                  <a:extLst>
                    <a:ext uri="{9D8B030D-6E8A-4147-A177-3AD203B41FA5}">
                      <a16:colId xmlns:a16="http://schemas.microsoft.com/office/drawing/2014/main" val="20005"/>
                    </a:ext>
                  </a:extLst>
                </a:gridCol>
                <a:gridCol w="1110189">
                  <a:extLst>
                    <a:ext uri="{9D8B030D-6E8A-4147-A177-3AD203B41FA5}">
                      <a16:colId xmlns:a16="http://schemas.microsoft.com/office/drawing/2014/main" val="20006"/>
                    </a:ext>
                  </a:extLst>
                </a:gridCol>
                <a:gridCol w="1110189">
                  <a:extLst>
                    <a:ext uri="{9D8B030D-6E8A-4147-A177-3AD203B41FA5}">
                      <a16:colId xmlns:a16="http://schemas.microsoft.com/office/drawing/2014/main" val="20007"/>
                    </a:ext>
                  </a:extLst>
                </a:gridCol>
              </a:tblGrid>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6"/>
                  </a:ext>
                </a:extLst>
              </a:tr>
            </a:tbl>
          </a:graphicData>
        </a:graphic>
      </p:graphicFrame>
      <p:pic>
        <p:nvPicPr>
          <p:cNvPr id="30905" name="Picture 18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15176" y="2274484"/>
            <a:ext cx="557449" cy="550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6" name="Picture 18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26719" y="3655054"/>
            <a:ext cx="762887" cy="630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7" name="Picture 187"/>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5176" y="4285496"/>
            <a:ext cx="543077" cy="605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8" name="Picture 188"/>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73083" y="1524120"/>
            <a:ext cx="916523" cy="60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9" name="Picture 189"/>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77272" y="3029841"/>
            <a:ext cx="861780" cy="550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1" name="Picture 19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817951" y="5834507"/>
            <a:ext cx="642215" cy="639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2" name="Picture 19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943276" y="5850930"/>
            <a:ext cx="789376" cy="503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3" name="Picture 19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818371" y="5802761"/>
            <a:ext cx="655165" cy="68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4" name="Picture 19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9112981" y="5944584"/>
            <a:ext cx="765830" cy="419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5" name="Picture 19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614038" y="5799627"/>
            <a:ext cx="583938" cy="66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6" name="Picture 196"/>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705771" y="5825527"/>
            <a:ext cx="768185" cy="617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7" name="Picture 197"/>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455438" y="5850930"/>
            <a:ext cx="817041" cy="476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6" name="Picture 15"/>
          <p:cNvPicPr>
            <a:picLocks noChangeAspect="1"/>
          </p:cNvPicPr>
          <p:nvPr/>
        </p:nvPicPr>
        <p:blipFill>
          <a:blip r:embed="rId15" cstate="print"/>
          <a:stretch>
            <a:fillRect/>
          </a:stretch>
        </p:blipFill>
        <p:spPr>
          <a:xfrm>
            <a:off x="1353422" y="5040232"/>
            <a:ext cx="645018" cy="645018"/>
          </a:xfrm>
          <a:prstGeom prst="rect">
            <a:avLst/>
          </a:prstGeom>
        </p:spPr>
      </p:pic>
      <p:sp>
        <p:nvSpPr>
          <p:cNvPr id="17" name="Title 1"/>
          <p:cNvSpPr>
            <a:spLocks noGrp="1"/>
          </p:cNvSpPr>
          <p:nvPr>
            <p:ph type="title"/>
          </p:nvPr>
        </p:nvSpPr>
        <p:spPr>
          <a:xfrm>
            <a:off x="828526" y="178125"/>
            <a:ext cx="10515600" cy="667609"/>
          </a:xfrm>
        </p:spPr>
        <p:txBody>
          <a:bodyPr>
            <a:normAutofit fontScale="90000"/>
          </a:bodyPr>
          <a:lstStyle/>
          <a:p>
            <a:r>
              <a:rPr lang="en-US" dirty="0"/>
              <a:t>Also a matrix from hell</a:t>
            </a:r>
          </a:p>
        </p:txBody>
      </p:sp>
    </p:spTree>
    <p:extLst>
      <p:ext uri="{BB962C8B-B14F-4D97-AF65-F5344CB8AC3E}">
        <p14:creationId xmlns:p14="http://schemas.microsoft.com/office/powerpoint/2010/main" val="1277221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0474" y="1240729"/>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7554" y="1242151"/>
            <a:ext cx="1086049" cy="898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529522" y="1112922"/>
            <a:ext cx="1064026" cy="118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71671" y="110037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76449" y="1098782"/>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latin typeface="Gill Sans MT" panose="020B0502020104020203" pitchFamily="34" charset="77"/>
              <a:cs typeface="Biome" panose="020B0503030204020804" pitchFamily="34" charset="0"/>
            </a:endParaRPr>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634987" y="5642149"/>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156889" y="5543523"/>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698734" y="5185990"/>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95907" y="5841975"/>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693715" y="5582002"/>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272935" y="5615021"/>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375697" y="5642149"/>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165634" y="1104690"/>
            <a:ext cx="1276514" cy="1276514"/>
          </a:xfrm>
          <a:prstGeom prst="rect">
            <a:avLst/>
          </a:prstGeom>
        </p:spPr>
      </p:pic>
      <p:sp>
        <p:nvSpPr>
          <p:cNvPr id="26" name="Title 1"/>
          <p:cNvSpPr>
            <a:spLocks noGrp="1"/>
          </p:cNvSpPr>
          <p:nvPr>
            <p:ph type="title"/>
          </p:nvPr>
        </p:nvSpPr>
        <p:spPr>
          <a:xfrm>
            <a:off x="828526" y="178125"/>
            <a:ext cx="10515600" cy="667609"/>
          </a:xfrm>
        </p:spPr>
        <p:txBody>
          <a:bodyPr>
            <a:normAutofit fontScale="90000"/>
          </a:bodyPr>
          <a:lstStyle/>
          <a:p>
            <a:r>
              <a:rPr lang="en-US" dirty="0">
                <a:latin typeface="Gill Sans MT" panose="020B0502020104020203" pitchFamily="34" charset="77"/>
                <a:cs typeface="Biome" panose="020B0503030204020804" pitchFamily="34" charset="0"/>
              </a:rPr>
              <a:t>Solution: Intermodal Shipping Container</a:t>
            </a:r>
          </a:p>
        </p:txBody>
      </p:sp>
      <p:pic>
        <p:nvPicPr>
          <p:cNvPr id="3" name="Picture 2"/>
          <p:cNvPicPr>
            <a:picLocks noChangeAspect="1"/>
          </p:cNvPicPr>
          <p:nvPr/>
        </p:nvPicPr>
        <p:blipFill>
          <a:blip r:embed="rId17" cstate="print"/>
          <a:stretch>
            <a:fillRect/>
          </a:stretch>
        </p:blipFill>
        <p:spPr>
          <a:xfrm>
            <a:off x="3918526" y="3032185"/>
            <a:ext cx="3735397" cy="1760605"/>
          </a:xfrm>
          <a:prstGeom prst="rect">
            <a:avLst/>
          </a:prstGeom>
        </p:spPr>
      </p:pic>
      <p:cxnSp>
        <p:nvCxnSpPr>
          <p:cNvPr id="27" name="Straight Arrow Connector 26"/>
          <p:cNvCxnSpPr/>
          <p:nvPr/>
        </p:nvCxnSpPr>
        <p:spPr>
          <a:xfrm rot="18900000" flipV="1">
            <a:off x="6671416" y="2512557"/>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rot="2700000" flipV="1">
            <a:off x="3612175" y="2561074"/>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0" name="Rectangle 29"/>
          <p:cNvSpPr/>
          <p:nvPr/>
        </p:nvSpPr>
        <p:spPr>
          <a:xfrm>
            <a:off x="7323245" y="3713888"/>
            <a:ext cx="3400803" cy="1323439"/>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…in between, can be loaded and unloaded, stacked, transported efficiently over long distances, and transferred from one mode of transport to another</a:t>
            </a:r>
          </a:p>
        </p:txBody>
      </p:sp>
      <p:sp>
        <p:nvSpPr>
          <p:cNvPr id="31" name="Rectangle 30"/>
          <p:cNvSpPr/>
          <p:nvPr/>
        </p:nvSpPr>
        <p:spPr>
          <a:xfrm>
            <a:off x="819151" y="2367640"/>
            <a:ext cx="3067050" cy="1077218"/>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A standard container that is loaded with virtually any goods, and stays sealed until it reaches final delivery.</a:t>
            </a:r>
          </a:p>
        </p:txBody>
      </p:sp>
      <p:cxnSp>
        <p:nvCxnSpPr>
          <p:cNvPr id="24" name="Straight Arrow Connector 23"/>
          <p:cNvCxnSpPr/>
          <p:nvPr/>
        </p:nvCxnSpPr>
        <p:spPr>
          <a:xfrm rot="2700000">
            <a:off x="6367004" y="503950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18900000">
            <a:off x="3797638" y="508929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877003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Line 1"/>
          <p:cNvSpPr>
            <a:spLocks noChangeShapeType="1"/>
          </p:cNvSpPr>
          <p:nvPr/>
        </p:nvSpPr>
        <p:spPr bwMode="auto">
          <a:xfrm>
            <a:off x="555476" y="4115877"/>
            <a:ext cx="10788650" cy="794"/>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400"/>
          </a:p>
        </p:txBody>
      </p:sp>
      <p:sp>
        <p:nvSpPr>
          <p:cNvPr id="25602" name="Rectangle 2"/>
          <p:cNvSpPr>
            <a:spLocks/>
          </p:cNvSpPr>
          <p:nvPr/>
        </p:nvSpPr>
        <p:spPr bwMode="auto">
          <a:xfrm>
            <a:off x="1215987" y="1436467"/>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3" name="Rectangle 3"/>
          <p:cNvSpPr>
            <a:spLocks/>
          </p:cNvSpPr>
          <p:nvPr/>
        </p:nvSpPr>
        <p:spPr bwMode="auto">
          <a:xfrm>
            <a:off x="5166572" y="1465460"/>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04" name="Rectangle 4"/>
          <p:cNvSpPr>
            <a:spLocks/>
          </p:cNvSpPr>
          <p:nvPr/>
        </p:nvSpPr>
        <p:spPr bwMode="auto">
          <a:xfrm>
            <a:off x="3439159" y="1461403"/>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User DB</a:t>
            </a:r>
          </a:p>
        </p:txBody>
      </p:sp>
      <p:sp>
        <p:nvSpPr>
          <p:cNvPr id="25605" name="Rectangle 5"/>
          <p:cNvSpPr>
            <a:spLocks/>
          </p:cNvSpPr>
          <p:nvPr/>
        </p:nvSpPr>
        <p:spPr bwMode="auto">
          <a:xfrm>
            <a:off x="7381311" y="1454815"/>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06" name="Rectangle 6"/>
          <p:cNvSpPr>
            <a:spLocks/>
          </p:cNvSpPr>
          <p:nvPr/>
        </p:nvSpPr>
        <p:spPr bwMode="auto">
          <a:xfrm>
            <a:off x="8885185" y="1380490"/>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6" name="Rectangle 16"/>
          <p:cNvSpPr>
            <a:spLocks/>
          </p:cNvSpPr>
          <p:nvPr/>
        </p:nvSpPr>
        <p:spPr bwMode="auto">
          <a:xfrm>
            <a:off x="1482507" y="6236647"/>
            <a:ext cx="12320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282024" y="6252315"/>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6362319" y="6267831"/>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21" name="Rectangle 21"/>
          <p:cNvSpPr>
            <a:spLocks/>
          </p:cNvSpPr>
          <p:nvPr/>
        </p:nvSpPr>
        <p:spPr bwMode="auto">
          <a:xfrm>
            <a:off x="9282901" y="6227122"/>
            <a:ext cx="153224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Docker is a shipping container system for code </a:t>
            </a:r>
          </a:p>
        </p:txBody>
      </p:sp>
      <p:sp>
        <p:nvSpPr>
          <p:cNvPr id="28" name="Rectangle 20"/>
          <p:cNvSpPr>
            <a:spLocks/>
          </p:cNvSpPr>
          <p:nvPr/>
        </p:nvSpPr>
        <p:spPr bwMode="auto">
          <a:xfrm>
            <a:off x="7778122" y="6236647"/>
            <a:ext cx="157998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80744" y="5533285"/>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4341997" y="6252315"/>
            <a:ext cx="181510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Customer Data Center</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70181" y="5674854"/>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13888" y="5717006"/>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90949" y="5560007"/>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290744" y="5395070"/>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556115" y="5460050"/>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763221" y="1507961"/>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sp>
        <p:nvSpPr>
          <p:cNvPr id="69" name="Freeform 68"/>
          <p:cNvSpPr/>
          <p:nvPr/>
        </p:nvSpPr>
        <p:spPr>
          <a:xfrm>
            <a:off x="6763221" y="1778020"/>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sp>
        <p:nvSpPr>
          <p:cNvPr id="71" name="Freeform 70"/>
          <p:cNvSpPr/>
          <p:nvPr/>
        </p:nvSpPr>
        <p:spPr>
          <a:xfrm>
            <a:off x="928535" y="13719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003559" y="15070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854084" y="15070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4" name="Freeform 73"/>
          <p:cNvSpPr/>
          <p:nvPr/>
        </p:nvSpPr>
        <p:spPr>
          <a:xfrm>
            <a:off x="3151706" y="14315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3002231" y="14315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3076682" y="156654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89" name="Freeform 88"/>
          <p:cNvSpPr/>
          <p:nvPr/>
        </p:nvSpPr>
        <p:spPr>
          <a:xfrm>
            <a:off x="8451825" y="156157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374720" y="141036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300269" y="15453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9" name="Freeform 98"/>
          <p:cNvSpPr/>
          <p:nvPr/>
        </p:nvSpPr>
        <p:spPr>
          <a:xfrm>
            <a:off x="7152400" y="1404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404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53983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67486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6748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4" name="Freeform 103"/>
          <p:cNvSpPr/>
          <p:nvPr/>
        </p:nvSpPr>
        <p:spPr>
          <a:xfrm>
            <a:off x="4685438"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4834913"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4760462" y="157946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4610987" y="15794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pic>
        <p:nvPicPr>
          <p:cNvPr id="77" name="Picture 76"/>
          <p:cNvPicPr>
            <a:picLocks noChangeAspect="1"/>
          </p:cNvPicPr>
          <p:nvPr/>
        </p:nvPicPr>
        <p:blipFill>
          <a:blip r:embed="rId9" cstate="print"/>
          <a:stretch>
            <a:fillRect/>
          </a:stretch>
        </p:blipFill>
        <p:spPr>
          <a:xfrm>
            <a:off x="3918526" y="3032185"/>
            <a:ext cx="3735397" cy="1760605"/>
          </a:xfrm>
          <a:prstGeom prst="rect">
            <a:avLst/>
          </a:prstGeom>
        </p:spPr>
      </p:pic>
      <p:sp>
        <p:nvSpPr>
          <p:cNvPr id="78" name="Rectangle 77"/>
          <p:cNvSpPr/>
          <p:nvPr/>
        </p:nvSpPr>
        <p:spPr>
          <a:xfrm>
            <a:off x="7667625" y="4211127"/>
            <a:ext cx="3460738"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…that  can be manipulated using standard operations and run consistently on virtually any hardware platform </a:t>
            </a:r>
            <a:endParaRPr lang="en-US" sz="1600" b="1" dirty="0">
              <a:solidFill>
                <a:schemeClr val="bg1"/>
              </a:solidFill>
            </a:endParaRPr>
          </a:p>
        </p:txBody>
      </p:sp>
      <p:sp>
        <p:nvSpPr>
          <p:cNvPr id="79" name="Rectangle 78"/>
          <p:cNvSpPr/>
          <p:nvPr/>
        </p:nvSpPr>
        <p:spPr>
          <a:xfrm>
            <a:off x="847725" y="2585129"/>
            <a:ext cx="3004199"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An engine that enables any payload to be encapsulated as a lightweight, portable, self-sufficient  container…</a:t>
            </a:r>
            <a:endParaRPr lang="en-US" sz="1600" b="1" dirty="0">
              <a:solidFill>
                <a:schemeClr val="bg1"/>
              </a:solidFill>
            </a:endParaRPr>
          </a:p>
        </p:txBody>
      </p:sp>
      <p:cxnSp>
        <p:nvCxnSpPr>
          <p:cNvPr id="81" name="Straight Arrow Connector 80"/>
          <p:cNvCxnSpPr/>
          <p:nvPr/>
        </p:nvCxnSpPr>
        <p:spPr>
          <a:xfrm rot="18900000">
            <a:off x="6073506" y="2328448"/>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rot="2700000">
            <a:off x="3203387" y="2332120"/>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pic>
        <p:nvPicPr>
          <p:cNvPr id="1027" name="Picture 3" descr="C:\Users\ju\Desktop\docker-container.png"/>
          <p:cNvPicPr>
            <a:picLocks noChangeAspect="1" noChangeArrowheads="1"/>
          </p:cNvPicPr>
          <p:nvPr/>
        </p:nvPicPr>
        <p:blipFill>
          <a:blip r:embed="rId10" cstate="print"/>
          <a:srcRect/>
          <a:stretch>
            <a:fillRect/>
          </a:stretch>
        </p:blipFill>
        <p:spPr bwMode="auto">
          <a:xfrm>
            <a:off x="3906103" y="2999047"/>
            <a:ext cx="3762375" cy="1781175"/>
          </a:xfrm>
          <a:prstGeom prst="rect">
            <a:avLst/>
          </a:prstGeom>
          <a:noFill/>
        </p:spPr>
      </p:pic>
      <p:cxnSp>
        <p:nvCxnSpPr>
          <p:cNvPr id="114" name="Straight Arrow Connector 113"/>
          <p:cNvCxnSpPr/>
          <p:nvPr/>
        </p:nvCxnSpPr>
        <p:spPr>
          <a:xfrm rot="18900000">
            <a:off x="3098710" y="5083086"/>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80" name="Straight Arrow Connector 79"/>
          <p:cNvCxnSpPr/>
          <p:nvPr/>
        </p:nvCxnSpPr>
        <p:spPr>
          <a:xfrm rot="2700000">
            <a:off x="6096169" y="4919983"/>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90703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C0666-2055-8B44-A721-2FBD8A3D3FB5}"/>
              </a:ext>
            </a:extLst>
          </p:cNvPr>
          <p:cNvSpPr>
            <a:spLocks noGrp="1"/>
          </p:cNvSpPr>
          <p:nvPr>
            <p:ph type="title"/>
          </p:nvPr>
        </p:nvSpPr>
        <p:spPr>
          <a:xfrm>
            <a:off x="838199" y="365126"/>
            <a:ext cx="10357981" cy="579092"/>
          </a:xfrm>
        </p:spPr>
        <p:txBody>
          <a:bodyPr>
            <a:normAutofit fontScale="90000"/>
          </a:bodyPr>
          <a:lstStyle/>
          <a:p>
            <a:r>
              <a:rPr lang="en-GB" dirty="0"/>
              <a:t>Separation of Concerns</a:t>
            </a:r>
            <a:endParaRPr lang="en-US" dirty="0"/>
          </a:p>
        </p:txBody>
      </p:sp>
      <p:pic>
        <p:nvPicPr>
          <p:cNvPr id="3074" name="Picture 2" descr="Separation of Concerns">
            <a:extLst>
              <a:ext uri="{FF2B5EF4-FFF2-40B4-BE49-F238E27FC236}">
                <a16:creationId xmlns:a16="http://schemas.microsoft.com/office/drawing/2014/main" id="{21844A93-1BCB-8F49-AD3E-07F1904B41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384662"/>
            <a:ext cx="10357982" cy="468267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22D420-0FC7-F14C-A51F-D4D3713283E6}"/>
              </a:ext>
            </a:extLst>
          </p:cNvPr>
          <p:cNvSpPr txBox="1"/>
          <p:nvPr/>
        </p:nvSpPr>
        <p:spPr>
          <a:xfrm>
            <a:off x="4318647" y="6492874"/>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267793431"/>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4546A"/>
      </a:dk2>
      <a:lt2>
        <a:srgbClr val="E7E6E6"/>
      </a:lt2>
      <a:accent1>
        <a:srgbClr val="1F315F"/>
      </a:accent1>
      <a:accent2>
        <a:srgbClr val="ED7D31"/>
      </a:accent2>
      <a:accent3>
        <a:srgbClr val="A5A5A5"/>
      </a:accent3>
      <a:accent4>
        <a:srgbClr val="FFC000"/>
      </a:accent4>
      <a:accent5>
        <a:srgbClr val="5B9BD5"/>
      </a:accent5>
      <a:accent6>
        <a:srgbClr val="70AD47"/>
      </a:accent6>
      <a:hlink>
        <a:srgbClr val="6B7492"/>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65406</TotalTime>
  <Words>4051</Words>
  <Application>Microsoft Macintosh PowerPoint</Application>
  <PresentationFormat>Widescreen</PresentationFormat>
  <Paragraphs>511</Paragraphs>
  <Slides>31</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Courier New</vt:lpstr>
      <vt:lpstr>Gill Sans</vt:lpstr>
      <vt:lpstr>Gill Sans MT</vt:lpstr>
      <vt:lpstr>Office Theme</vt:lpstr>
      <vt:lpstr>Introduction to Containers</vt:lpstr>
      <vt:lpstr>How did we get here?</vt:lpstr>
      <vt:lpstr>The Challenge</vt:lpstr>
      <vt:lpstr>The Matrix From Hell</vt:lpstr>
      <vt:lpstr>Cargo Transport Pre-1960</vt:lpstr>
      <vt:lpstr>Also a matrix from hell</vt:lpstr>
      <vt:lpstr>Solution: Intermodal Shipping Container</vt:lpstr>
      <vt:lpstr>Docker is a shipping container system for code </vt:lpstr>
      <vt:lpstr>Separation of Concerns</vt:lpstr>
      <vt:lpstr>Docker eliminates the matrix from Hell</vt:lpstr>
      <vt:lpstr>Benefits for Developers &amp; Administrators</vt:lpstr>
      <vt:lpstr>Containerisation How does it work?</vt:lpstr>
      <vt:lpstr>The needs of the one vs the needs of the many</vt:lpstr>
      <vt:lpstr>Kernel Namespaces</vt:lpstr>
      <vt:lpstr>Container use namespaces and control groups to create completely isolated environments.</vt:lpstr>
      <vt:lpstr>Container  vs  Virtual Machine</vt:lpstr>
      <vt:lpstr>Operating System</vt:lpstr>
      <vt:lpstr>Virtual Machine</vt:lpstr>
      <vt:lpstr>Sharing is caring</vt:lpstr>
      <vt:lpstr>Docker and Virtual Machines</vt:lpstr>
      <vt:lpstr>Container limits</vt:lpstr>
      <vt:lpstr>Docker</vt:lpstr>
      <vt:lpstr>Docker workflow</vt:lpstr>
      <vt:lpstr>Dockerfile</vt:lpstr>
      <vt:lpstr>Docker image and container</vt:lpstr>
      <vt:lpstr>Image sources</vt:lpstr>
      <vt:lpstr>Commands</vt:lpstr>
      <vt:lpstr>Identifying a docker object</vt:lpstr>
      <vt:lpstr>Inspecting a container</vt:lpstr>
      <vt:lpstr>R-Studio</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Golub</dc:creator>
  <cp:lastModifiedBy>Thomas Juettemann</cp:lastModifiedBy>
  <cp:revision>551</cp:revision>
  <dcterms:created xsi:type="dcterms:W3CDTF">2013-06-18T20:54:41Z</dcterms:created>
  <dcterms:modified xsi:type="dcterms:W3CDTF">2021-05-08T14:54:11Z</dcterms:modified>
</cp:coreProperties>
</file>